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Lst>
  <p:sldSz cx="18288000" cy="10287000"/>
  <p:notesSz cx="6858000" cy="9144000"/>
  <p:embeddedFontLst>
    <p:embeddedFont>
      <p:font typeface="Gruppo" panose="02000604060000020004" pitchFamily="2" charset="77"/>
      <p:regular r:id="rId13"/>
    </p:embeddedFont>
    <p:embeddedFont>
      <p:font typeface="HK Modular" pitchFamily="2" charset="77"/>
      <p:regular r:id="rId14"/>
      <p:bold r:id="rId15"/>
    </p:embeddedFont>
    <p:embeddedFont>
      <p:font typeface="Raleway Bold" pitchFamily="2" charset="77"/>
      <p:regular r:id="rId16"/>
      <p:bold r:id="rId17"/>
    </p:embeddedFont>
    <p:embeddedFont>
      <p:font typeface="Raleway Light" panose="020F0302020204030204" pitchFamily="34" charset="0"/>
      <p:regular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autoAdjust="0"/>
    <p:restoredTop sz="91940" autoAdjust="0"/>
  </p:normalViewPr>
  <p:slideViewPr>
    <p:cSldViewPr>
      <p:cViewPr varScale="1">
        <p:scale>
          <a:sx n="33" d="100"/>
          <a:sy n="33" d="100"/>
        </p:scale>
        <p:origin x="984" y="16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11/26/24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11/26/24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11/26/24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11/26/24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11/26/24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11/26/24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11/26/24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11/26/24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11/26/24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11/26/24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11/26/24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11/26/24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8.svg"/></Relationships>
</file>

<file path=ppt/slides/_rels/slide1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13.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4.sv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rgbClr val="041C4D">
                <a:alpha val="100000"/>
              </a:srgbClr>
            </a:gs>
            <a:gs pos="100000">
              <a:srgbClr val="000000">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15154235" y="-723790"/>
            <a:ext cx="3513477" cy="1884501"/>
          </a:xfrm>
          <a:custGeom>
            <a:avLst/>
            <a:gdLst/>
            <a:ahLst/>
            <a:cxnLst/>
            <a:rect l="l" t="t" r="r" b="b"/>
            <a:pathLst>
              <a:path w="3513477" h="1884501">
                <a:moveTo>
                  <a:pt x="0" y="0"/>
                </a:moveTo>
                <a:lnTo>
                  <a:pt x="3513477" y="0"/>
                </a:lnTo>
                <a:lnTo>
                  <a:pt x="3513477" y="1884501"/>
                </a:lnTo>
                <a:lnTo>
                  <a:pt x="0" y="188450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7372862" y="2318984"/>
            <a:ext cx="3799594" cy="678844"/>
          </a:xfrm>
          <a:custGeom>
            <a:avLst/>
            <a:gdLst/>
            <a:ahLst/>
            <a:cxnLst/>
            <a:rect l="l" t="t" r="r" b="b"/>
            <a:pathLst>
              <a:path w="3799594" h="678844">
                <a:moveTo>
                  <a:pt x="0" y="0"/>
                </a:moveTo>
                <a:lnTo>
                  <a:pt x="3799594" y="0"/>
                </a:lnTo>
                <a:lnTo>
                  <a:pt x="3799594" y="678844"/>
                </a:lnTo>
                <a:lnTo>
                  <a:pt x="0" y="67884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227249" y="8933667"/>
            <a:ext cx="3513477" cy="1884501"/>
          </a:xfrm>
          <a:custGeom>
            <a:avLst/>
            <a:gdLst/>
            <a:ahLst/>
            <a:cxnLst/>
            <a:rect l="l" t="t" r="r" b="b"/>
            <a:pathLst>
              <a:path w="3513477" h="1884501">
                <a:moveTo>
                  <a:pt x="0" y="0"/>
                </a:moveTo>
                <a:lnTo>
                  <a:pt x="3513477" y="0"/>
                </a:lnTo>
                <a:lnTo>
                  <a:pt x="3513477" y="1884502"/>
                </a:lnTo>
                <a:lnTo>
                  <a:pt x="0" y="188450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a:off x="8117129" y="7588707"/>
            <a:ext cx="2311059" cy="638693"/>
          </a:xfrm>
          <a:custGeom>
            <a:avLst/>
            <a:gdLst/>
            <a:ahLst/>
            <a:cxnLst/>
            <a:rect l="l" t="t" r="r" b="b"/>
            <a:pathLst>
              <a:path w="2311059" h="638693">
                <a:moveTo>
                  <a:pt x="0" y="0"/>
                </a:moveTo>
                <a:lnTo>
                  <a:pt x="2311059" y="0"/>
                </a:lnTo>
                <a:lnTo>
                  <a:pt x="2311059" y="638693"/>
                </a:lnTo>
                <a:lnTo>
                  <a:pt x="0" y="63869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a:off x="7670550" y="1028700"/>
            <a:ext cx="551414" cy="518330"/>
          </a:xfrm>
          <a:custGeom>
            <a:avLst/>
            <a:gdLst/>
            <a:ahLst/>
            <a:cxnLst/>
            <a:rect l="l" t="t" r="r" b="b"/>
            <a:pathLst>
              <a:path w="551414" h="518330">
                <a:moveTo>
                  <a:pt x="0" y="0"/>
                </a:moveTo>
                <a:lnTo>
                  <a:pt x="551414" y="0"/>
                </a:lnTo>
                <a:lnTo>
                  <a:pt x="551414" y="518330"/>
                </a:lnTo>
                <a:lnTo>
                  <a:pt x="0" y="51833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7" name="TextBox 7"/>
          <p:cNvSpPr txBox="1"/>
          <p:nvPr/>
        </p:nvSpPr>
        <p:spPr>
          <a:xfrm>
            <a:off x="2583906" y="3959853"/>
            <a:ext cx="13120187" cy="1458542"/>
          </a:xfrm>
          <a:prstGeom prst="rect">
            <a:avLst/>
          </a:prstGeom>
        </p:spPr>
        <p:txBody>
          <a:bodyPr lIns="0" tIns="0" rIns="0" bIns="0" rtlCol="0" anchor="t">
            <a:spAutoFit/>
          </a:bodyPr>
          <a:lstStyle/>
          <a:p>
            <a:pPr algn="ctr">
              <a:lnSpc>
                <a:spcPts val="11242"/>
              </a:lnSpc>
            </a:pPr>
            <a:r>
              <a:rPr lang="en-US" sz="10314">
                <a:solidFill>
                  <a:srgbClr val="FFFFFF"/>
                </a:solidFill>
                <a:latin typeface="HK Modular"/>
                <a:ea typeface="HK Modular"/>
                <a:cs typeface="HK Modular"/>
                <a:sym typeface="HK Modular"/>
              </a:rPr>
              <a:t>PERL</a:t>
            </a:r>
          </a:p>
        </p:txBody>
      </p:sp>
      <p:sp>
        <p:nvSpPr>
          <p:cNvPr id="8" name="TextBox 8"/>
          <p:cNvSpPr txBox="1"/>
          <p:nvPr/>
        </p:nvSpPr>
        <p:spPr>
          <a:xfrm>
            <a:off x="8550473" y="1165379"/>
            <a:ext cx="2324294" cy="298328"/>
          </a:xfrm>
          <a:prstGeom prst="rect">
            <a:avLst/>
          </a:prstGeom>
        </p:spPr>
        <p:txBody>
          <a:bodyPr lIns="0" tIns="0" rIns="0" bIns="0" rtlCol="0" anchor="t">
            <a:spAutoFit/>
          </a:bodyPr>
          <a:lstStyle/>
          <a:p>
            <a:pPr algn="l">
              <a:lnSpc>
                <a:spcPts val="2241"/>
              </a:lnSpc>
              <a:spcBef>
                <a:spcPct val="0"/>
              </a:spcBef>
            </a:pPr>
            <a:r>
              <a:rPr lang="en-US" sz="2075">
                <a:solidFill>
                  <a:srgbClr val="FFFFFF"/>
                </a:solidFill>
                <a:latin typeface="Gruppo"/>
                <a:ea typeface="Gruppo"/>
                <a:cs typeface="Gruppo"/>
                <a:sym typeface="Gruppo"/>
              </a:rPr>
              <a:t>studio shodwe</a:t>
            </a:r>
          </a:p>
        </p:txBody>
      </p:sp>
      <p:sp>
        <p:nvSpPr>
          <p:cNvPr id="9" name="TextBox 9"/>
          <p:cNvSpPr txBox="1"/>
          <p:nvPr/>
        </p:nvSpPr>
        <p:spPr>
          <a:xfrm>
            <a:off x="12926231" y="6154404"/>
            <a:ext cx="3739182" cy="1097767"/>
          </a:xfrm>
          <a:prstGeom prst="rect">
            <a:avLst/>
          </a:prstGeom>
        </p:spPr>
        <p:txBody>
          <a:bodyPr lIns="0" tIns="0" rIns="0" bIns="0" rtlCol="0" anchor="t">
            <a:spAutoFit/>
          </a:bodyPr>
          <a:lstStyle/>
          <a:p>
            <a:pPr algn="l">
              <a:lnSpc>
                <a:spcPts val="4405"/>
              </a:lnSpc>
            </a:pPr>
            <a:r>
              <a:rPr lang="en-US" sz="2937" b="1">
                <a:solidFill>
                  <a:srgbClr val="FFFFFF"/>
                </a:solidFill>
                <a:latin typeface="Raleway Bold"/>
                <a:ea typeface="Raleway Bold"/>
                <a:cs typeface="Raleway Bold"/>
                <a:sym typeface="Raleway Bold"/>
              </a:rPr>
              <a:t>Trần Thanh Phúc</a:t>
            </a:r>
          </a:p>
          <a:p>
            <a:pPr algn="l">
              <a:lnSpc>
                <a:spcPts val="4405"/>
              </a:lnSpc>
            </a:pPr>
            <a:r>
              <a:rPr lang="en-US" sz="2937" b="1">
                <a:solidFill>
                  <a:srgbClr val="FFFFFF"/>
                </a:solidFill>
                <a:latin typeface="Raleway Bold"/>
                <a:ea typeface="Raleway Bold"/>
                <a:cs typeface="Raleway Bold"/>
                <a:sym typeface="Raleway Bold"/>
              </a:rPr>
              <a:t>Nguyễn Lê Anh Tuấn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rgbClr val="041C4D">
                <a:alpha val="100000"/>
              </a:srgbClr>
            </a:gs>
            <a:gs pos="100000">
              <a:srgbClr val="3B616F">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rot="60000">
            <a:off x="16438741" y="1084613"/>
            <a:ext cx="839609" cy="450336"/>
          </a:xfrm>
          <a:custGeom>
            <a:avLst/>
            <a:gdLst/>
            <a:ahLst/>
            <a:cxnLst/>
            <a:rect l="l" t="t" r="r" b="b"/>
            <a:pathLst>
              <a:path w="839609" h="450336">
                <a:moveTo>
                  <a:pt x="0" y="0"/>
                </a:moveTo>
                <a:lnTo>
                  <a:pt x="839609" y="0"/>
                </a:lnTo>
                <a:lnTo>
                  <a:pt x="839609" y="450335"/>
                </a:lnTo>
                <a:lnTo>
                  <a:pt x="0" y="45033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5599133" y="1084613"/>
            <a:ext cx="839609" cy="450336"/>
          </a:xfrm>
          <a:custGeom>
            <a:avLst/>
            <a:gdLst/>
            <a:ahLst/>
            <a:cxnLst/>
            <a:rect l="l" t="t" r="r" b="b"/>
            <a:pathLst>
              <a:path w="839609" h="450336">
                <a:moveTo>
                  <a:pt x="0" y="0"/>
                </a:moveTo>
                <a:lnTo>
                  <a:pt x="839608" y="0"/>
                </a:lnTo>
                <a:lnTo>
                  <a:pt x="839608" y="450335"/>
                </a:lnTo>
                <a:lnTo>
                  <a:pt x="0" y="45033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TextBox 4"/>
          <p:cNvSpPr txBox="1"/>
          <p:nvPr/>
        </p:nvSpPr>
        <p:spPr>
          <a:xfrm>
            <a:off x="1047750" y="572545"/>
            <a:ext cx="16094600" cy="2228850"/>
          </a:xfrm>
          <a:prstGeom prst="rect">
            <a:avLst/>
          </a:prstGeom>
        </p:spPr>
        <p:txBody>
          <a:bodyPr lIns="0" tIns="0" rIns="0" bIns="0" rtlCol="0" anchor="t">
            <a:spAutoFit/>
          </a:bodyPr>
          <a:lstStyle/>
          <a:p>
            <a:pPr algn="l">
              <a:lnSpc>
                <a:spcPts val="5999"/>
              </a:lnSpc>
            </a:pPr>
            <a:r>
              <a:rPr lang="en-US" sz="3999">
                <a:solidFill>
                  <a:srgbClr val="FFFFFF"/>
                </a:solidFill>
                <a:latin typeface="HK Modular"/>
                <a:ea typeface="HK Modular"/>
                <a:cs typeface="HK Modular"/>
                <a:sym typeface="HK Modular"/>
              </a:rPr>
              <a:t>V. SO SÁNH GIỮA PYTHON VÀ PERL</a:t>
            </a:r>
          </a:p>
          <a:p>
            <a:pPr algn="l">
              <a:lnSpc>
                <a:spcPts val="5999"/>
              </a:lnSpc>
            </a:pPr>
            <a:endParaRPr lang="en-US" sz="3999">
              <a:solidFill>
                <a:srgbClr val="FFFFFF"/>
              </a:solidFill>
              <a:latin typeface="HK Modular"/>
              <a:ea typeface="HK Modular"/>
              <a:cs typeface="HK Modular"/>
              <a:sym typeface="HK Modular"/>
            </a:endParaRPr>
          </a:p>
          <a:p>
            <a:pPr algn="l">
              <a:lnSpc>
                <a:spcPts val="5999"/>
              </a:lnSpc>
            </a:pPr>
            <a:endParaRPr lang="en-US" sz="3999">
              <a:solidFill>
                <a:srgbClr val="FFFFFF"/>
              </a:solidFill>
              <a:latin typeface="HK Modular"/>
              <a:ea typeface="HK Modular"/>
              <a:cs typeface="HK Modular"/>
              <a:sym typeface="HK Modular"/>
            </a:endParaRPr>
          </a:p>
        </p:txBody>
      </p:sp>
      <p:sp>
        <p:nvSpPr>
          <p:cNvPr id="5" name="TextBox 5"/>
          <p:cNvSpPr txBox="1"/>
          <p:nvPr/>
        </p:nvSpPr>
        <p:spPr>
          <a:xfrm>
            <a:off x="1028700" y="1644108"/>
            <a:ext cx="16094600" cy="6069817"/>
          </a:xfrm>
          <a:prstGeom prst="rect">
            <a:avLst/>
          </a:prstGeom>
        </p:spPr>
        <p:txBody>
          <a:bodyPr lIns="0" tIns="0" rIns="0" bIns="0" rtlCol="0" anchor="t">
            <a:spAutoFit/>
          </a:bodyPr>
          <a:lstStyle/>
          <a:p>
            <a:pPr algn="l">
              <a:lnSpc>
                <a:spcPts val="4405"/>
              </a:lnSpc>
            </a:pPr>
            <a:r>
              <a:rPr lang="en-US" sz="2937">
                <a:solidFill>
                  <a:srgbClr val="FFFFFF"/>
                </a:solidFill>
                <a:latin typeface="Raleway Light"/>
                <a:ea typeface="Raleway Light"/>
                <a:cs typeface="Raleway Light"/>
                <a:sym typeface="Raleway Light"/>
              </a:rPr>
              <a:t>7. Hỗ trợ di động</a:t>
            </a:r>
          </a:p>
          <a:p>
            <a:pPr algn="l">
              <a:lnSpc>
                <a:spcPts val="4405"/>
              </a:lnSpc>
            </a:pPr>
            <a:r>
              <a:rPr lang="en-US" sz="2937">
                <a:solidFill>
                  <a:srgbClr val="FFFFFF"/>
                </a:solidFill>
                <a:latin typeface="Raleway Light"/>
                <a:ea typeface="Raleway Light"/>
                <a:cs typeface="Raleway Light"/>
                <a:sym typeface="Raleway Light"/>
              </a:rPr>
              <a:t>Python thích hợp hơn cho phát triển ứng dụng di động so với Perl.</a:t>
            </a:r>
          </a:p>
          <a:p>
            <a:pPr algn="l">
              <a:lnSpc>
                <a:spcPts val="4405"/>
              </a:lnSpc>
            </a:pPr>
            <a:endParaRPr lang="en-US" sz="2937">
              <a:solidFill>
                <a:srgbClr val="FFFFFF"/>
              </a:solidFill>
              <a:latin typeface="Raleway Light"/>
              <a:ea typeface="Raleway Light"/>
              <a:cs typeface="Raleway Light"/>
              <a:sym typeface="Raleway Light"/>
            </a:endParaRPr>
          </a:p>
          <a:p>
            <a:pPr algn="l">
              <a:lnSpc>
                <a:spcPts val="4405"/>
              </a:lnSpc>
            </a:pPr>
            <a:r>
              <a:rPr lang="en-US" sz="2937">
                <a:solidFill>
                  <a:srgbClr val="FFFFFF"/>
                </a:solidFill>
                <a:latin typeface="Raleway Light"/>
                <a:ea typeface="Raleway Light"/>
                <a:cs typeface="Raleway Light"/>
                <a:sym typeface="Raleway Light"/>
              </a:rPr>
              <a:t>8. Sự phát triển của cộng đồng</a:t>
            </a:r>
          </a:p>
          <a:p>
            <a:pPr algn="l">
              <a:lnSpc>
                <a:spcPts val="4405"/>
              </a:lnSpc>
            </a:pPr>
            <a:r>
              <a:rPr lang="en-US" sz="2937">
                <a:solidFill>
                  <a:srgbClr val="FFFFFF"/>
                </a:solidFill>
                <a:latin typeface="Raleway Light"/>
                <a:ea typeface="Raleway Light"/>
                <a:cs typeface="Raleway Light"/>
                <a:sym typeface="Raleway Light"/>
              </a:rPr>
              <a:t>Cả Python và Perl đều có cộng đồng phát triển, nhưng cộng đồng Python lớn hơn và đa dạng hơn.</a:t>
            </a:r>
          </a:p>
          <a:p>
            <a:pPr algn="l">
              <a:lnSpc>
                <a:spcPts val="4405"/>
              </a:lnSpc>
            </a:pPr>
            <a:endParaRPr lang="en-US" sz="2937">
              <a:solidFill>
                <a:srgbClr val="FFFFFF"/>
              </a:solidFill>
              <a:latin typeface="Raleway Light"/>
              <a:ea typeface="Raleway Light"/>
              <a:cs typeface="Raleway Light"/>
              <a:sym typeface="Raleway Light"/>
            </a:endParaRPr>
          </a:p>
          <a:p>
            <a:pPr algn="l">
              <a:lnSpc>
                <a:spcPts val="4405"/>
              </a:lnSpc>
            </a:pPr>
            <a:r>
              <a:rPr lang="en-US" sz="2937">
                <a:solidFill>
                  <a:srgbClr val="FFFFFF"/>
                </a:solidFill>
                <a:latin typeface="Raleway Light"/>
                <a:ea typeface="Raleway Light"/>
                <a:cs typeface="Raleway Light"/>
                <a:sym typeface="Raleway Light"/>
              </a:rPr>
              <a:t>9. Hỗ trợ hướng đối tượng</a:t>
            </a:r>
          </a:p>
          <a:p>
            <a:pPr algn="l">
              <a:lnSpc>
                <a:spcPts val="4405"/>
              </a:lnSpc>
            </a:pPr>
            <a:r>
              <a:rPr lang="en-US" sz="2937">
                <a:solidFill>
                  <a:srgbClr val="FFFFFF"/>
                </a:solidFill>
                <a:latin typeface="Raleway Light"/>
                <a:ea typeface="Raleway Light"/>
                <a:cs typeface="Raleway Light"/>
                <a:sym typeface="Raleway Light"/>
              </a:rPr>
              <a:t>Python có hỗ trợ đối tượng tốt hơn và thích hợp cho việc lập trình hướng đối tượng.</a:t>
            </a:r>
          </a:p>
          <a:p>
            <a:pPr algn="l">
              <a:lnSpc>
                <a:spcPts val="4405"/>
              </a:lnSpc>
            </a:pPr>
            <a:endParaRPr lang="en-US" sz="2937">
              <a:solidFill>
                <a:srgbClr val="FFFFFF"/>
              </a:solidFill>
              <a:latin typeface="Raleway Light"/>
              <a:ea typeface="Raleway Light"/>
              <a:cs typeface="Raleway Light"/>
              <a:sym typeface="Raleway Light"/>
            </a:endParaRPr>
          </a:p>
          <a:p>
            <a:pPr algn="l">
              <a:lnSpc>
                <a:spcPts val="4405"/>
              </a:lnSpc>
            </a:pPr>
            <a:r>
              <a:rPr lang="en-US" sz="2937">
                <a:solidFill>
                  <a:srgbClr val="FFFFFF"/>
                </a:solidFill>
                <a:latin typeface="Raleway Light"/>
                <a:ea typeface="Raleway Light"/>
                <a:cs typeface="Raleway Light"/>
                <a:sym typeface="Raleway Light"/>
              </a:rPr>
              <a:t> </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rgbClr val="041C4D">
                <a:alpha val="100000"/>
              </a:srgbClr>
            </a:gs>
            <a:gs pos="100000">
              <a:srgbClr val="000000">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16419691" y="1084613"/>
            <a:ext cx="839609" cy="450336"/>
          </a:xfrm>
          <a:custGeom>
            <a:avLst/>
            <a:gdLst/>
            <a:ahLst/>
            <a:cxnLst/>
            <a:rect l="l" t="t" r="r" b="b"/>
            <a:pathLst>
              <a:path w="839609" h="450336">
                <a:moveTo>
                  <a:pt x="0" y="0"/>
                </a:moveTo>
                <a:lnTo>
                  <a:pt x="839609" y="0"/>
                </a:lnTo>
                <a:lnTo>
                  <a:pt x="839609" y="450335"/>
                </a:lnTo>
                <a:lnTo>
                  <a:pt x="0" y="45033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5580083" y="1084613"/>
            <a:ext cx="839609" cy="450336"/>
          </a:xfrm>
          <a:custGeom>
            <a:avLst/>
            <a:gdLst/>
            <a:ahLst/>
            <a:cxnLst/>
            <a:rect l="l" t="t" r="r" b="b"/>
            <a:pathLst>
              <a:path w="839609" h="450336">
                <a:moveTo>
                  <a:pt x="0" y="0"/>
                </a:moveTo>
                <a:lnTo>
                  <a:pt x="839608" y="0"/>
                </a:lnTo>
                <a:lnTo>
                  <a:pt x="839608" y="450335"/>
                </a:lnTo>
                <a:lnTo>
                  <a:pt x="0" y="45033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1776071" y="9014517"/>
            <a:ext cx="2728988" cy="487567"/>
          </a:xfrm>
          <a:custGeom>
            <a:avLst/>
            <a:gdLst/>
            <a:ahLst/>
            <a:cxnLst/>
            <a:rect l="l" t="t" r="r" b="b"/>
            <a:pathLst>
              <a:path w="2728988" h="487567">
                <a:moveTo>
                  <a:pt x="0" y="0"/>
                </a:moveTo>
                <a:lnTo>
                  <a:pt x="2728988" y="0"/>
                </a:lnTo>
                <a:lnTo>
                  <a:pt x="2728988" y="487566"/>
                </a:lnTo>
                <a:lnTo>
                  <a:pt x="0" y="48756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12804396" y="9014517"/>
            <a:ext cx="4454904" cy="406385"/>
          </a:xfrm>
          <a:custGeom>
            <a:avLst/>
            <a:gdLst/>
            <a:ahLst/>
            <a:cxnLst/>
            <a:rect l="l" t="t" r="r" b="b"/>
            <a:pathLst>
              <a:path w="4454904" h="406385">
                <a:moveTo>
                  <a:pt x="0" y="0"/>
                </a:moveTo>
                <a:lnTo>
                  <a:pt x="4454904" y="0"/>
                </a:lnTo>
                <a:lnTo>
                  <a:pt x="4454904" y="406385"/>
                </a:lnTo>
                <a:lnTo>
                  <a:pt x="0" y="40638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TextBox 6"/>
          <p:cNvSpPr txBox="1"/>
          <p:nvPr/>
        </p:nvSpPr>
        <p:spPr>
          <a:xfrm>
            <a:off x="3818141" y="3648280"/>
            <a:ext cx="11183517" cy="1495220"/>
          </a:xfrm>
          <a:prstGeom prst="rect">
            <a:avLst/>
          </a:prstGeom>
        </p:spPr>
        <p:txBody>
          <a:bodyPr lIns="0" tIns="0" rIns="0" bIns="0" rtlCol="0" anchor="t">
            <a:spAutoFit/>
          </a:bodyPr>
          <a:lstStyle/>
          <a:p>
            <a:pPr algn="ctr">
              <a:lnSpc>
                <a:spcPts val="11911"/>
              </a:lnSpc>
            </a:pPr>
            <a:r>
              <a:rPr lang="en-US" sz="9453">
                <a:solidFill>
                  <a:srgbClr val="FFFFFF"/>
                </a:solidFill>
                <a:latin typeface="HK Modular"/>
                <a:ea typeface="HK Modular"/>
                <a:cs typeface="HK Modular"/>
                <a:sym typeface="HK Modular"/>
              </a:rPr>
              <a:t>THANK YOU!</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rgbClr val="041C4D">
                <a:alpha val="100000"/>
              </a:srgbClr>
            </a:gs>
            <a:gs pos="100000">
              <a:srgbClr val="3B616F">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16419691" y="1084613"/>
            <a:ext cx="839609" cy="450336"/>
          </a:xfrm>
          <a:custGeom>
            <a:avLst/>
            <a:gdLst/>
            <a:ahLst/>
            <a:cxnLst/>
            <a:rect l="l" t="t" r="r" b="b"/>
            <a:pathLst>
              <a:path w="839609" h="450336">
                <a:moveTo>
                  <a:pt x="0" y="0"/>
                </a:moveTo>
                <a:lnTo>
                  <a:pt x="839609" y="0"/>
                </a:lnTo>
                <a:lnTo>
                  <a:pt x="839609" y="450335"/>
                </a:lnTo>
                <a:lnTo>
                  <a:pt x="0" y="45033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5580083" y="1084613"/>
            <a:ext cx="839609" cy="450336"/>
          </a:xfrm>
          <a:custGeom>
            <a:avLst/>
            <a:gdLst/>
            <a:ahLst/>
            <a:cxnLst/>
            <a:rect l="l" t="t" r="r" b="b"/>
            <a:pathLst>
              <a:path w="839609" h="450336">
                <a:moveTo>
                  <a:pt x="0" y="0"/>
                </a:moveTo>
                <a:lnTo>
                  <a:pt x="839608" y="0"/>
                </a:lnTo>
                <a:lnTo>
                  <a:pt x="839608" y="450335"/>
                </a:lnTo>
                <a:lnTo>
                  <a:pt x="0" y="45033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TextBox 4"/>
          <p:cNvSpPr txBox="1"/>
          <p:nvPr/>
        </p:nvSpPr>
        <p:spPr>
          <a:xfrm>
            <a:off x="1028700" y="572545"/>
            <a:ext cx="16415681" cy="739910"/>
          </a:xfrm>
          <a:prstGeom prst="rect">
            <a:avLst/>
          </a:prstGeom>
        </p:spPr>
        <p:txBody>
          <a:bodyPr lIns="0" tIns="0" rIns="0" bIns="0" rtlCol="0" anchor="t">
            <a:spAutoFit/>
          </a:bodyPr>
          <a:lstStyle/>
          <a:p>
            <a:pPr algn="l">
              <a:lnSpc>
                <a:spcPts val="6119"/>
              </a:lnSpc>
            </a:pPr>
            <a:r>
              <a:rPr lang="en-US" sz="4079">
                <a:solidFill>
                  <a:srgbClr val="FFFFFF"/>
                </a:solidFill>
                <a:latin typeface="HK Modular"/>
                <a:ea typeface="HK Modular"/>
                <a:cs typeface="HK Modular"/>
                <a:sym typeface="HK Modular"/>
              </a:rPr>
              <a:t> NỘI DUNG:</a:t>
            </a:r>
          </a:p>
        </p:txBody>
      </p:sp>
      <p:sp>
        <p:nvSpPr>
          <p:cNvPr id="5" name="TextBox 5"/>
          <p:cNvSpPr txBox="1"/>
          <p:nvPr/>
        </p:nvSpPr>
        <p:spPr>
          <a:xfrm>
            <a:off x="1028700" y="2192553"/>
            <a:ext cx="16230600" cy="5468005"/>
          </a:xfrm>
          <a:prstGeom prst="rect">
            <a:avLst/>
          </a:prstGeom>
        </p:spPr>
        <p:txBody>
          <a:bodyPr lIns="0" tIns="0" rIns="0" bIns="0" rtlCol="0" anchor="t">
            <a:spAutoFit/>
          </a:bodyPr>
          <a:lstStyle/>
          <a:p>
            <a:pPr algn="l">
              <a:lnSpc>
                <a:spcPts val="4849"/>
              </a:lnSpc>
            </a:pPr>
            <a:r>
              <a:rPr lang="en-US" sz="3232" b="1">
                <a:solidFill>
                  <a:srgbClr val="FFFFFF"/>
                </a:solidFill>
                <a:latin typeface="Raleway Bold"/>
                <a:ea typeface="Raleway Bold"/>
                <a:cs typeface="Raleway Bold"/>
                <a:sym typeface="Raleway Bold"/>
              </a:rPr>
              <a:t>I.    Mở đầu</a:t>
            </a:r>
          </a:p>
          <a:p>
            <a:pPr algn="l">
              <a:lnSpc>
                <a:spcPts val="4849"/>
              </a:lnSpc>
            </a:pPr>
            <a:endParaRPr lang="en-US" sz="3232" b="1">
              <a:solidFill>
                <a:srgbClr val="FFFFFF"/>
              </a:solidFill>
              <a:latin typeface="Raleway Bold"/>
              <a:ea typeface="Raleway Bold"/>
              <a:cs typeface="Raleway Bold"/>
              <a:sym typeface="Raleway Bold"/>
            </a:endParaRPr>
          </a:p>
          <a:p>
            <a:pPr algn="l">
              <a:lnSpc>
                <a:spcPts val="4849"/>
              </a:lnSpc>
            </a:pPr>
            <a:r>
              <a:rPr lang="en-US" sz="3232" b="1">
                <a:solidFill>
                  <a:srgbClr val="FFFFFF"/>
                </a:solidFill>
                <a:latin typeface="Raleway Bold"/>
                <a:ea typeface="Raleway Bold"/>
                <a:cs typeface="Raleway Bold"/>
                <a:sym typeface="Raleway Bold"/>
              </a:rPr>
              <a:t>II.   Lịch Sử </a:t>
            </a:r>
          </a:p>
          <a:p>
            <a:pPr algn="l">
              <a:lnSpc>
                <a:spcPts val="4849"/>
              </a:lnSpc>
            </a:pPr>
            <a:endParaRPr lang="en-US" sz="3232" b="1">
              <a:solidFill>
                <a:srgbClr val="FFFFFF"/>
              </a:solidFill>
              <a:latin typeface="Raleway Bold"/>
              <a:ea typeface="Raleway Bold"/>
              <a:cs typeface="Raleway Bold"/>
              <a:sym typeface="Raleway Bold"/>
            </a:endParaRPr>
          </a:p>
          <a:p>
            <a:pPr algn="l">
              <a:lnSpc>
                <a:spcPts val="4849"/>
              </a:lnSpc>
            </a:pPr>
            <a:r>
              <a:rPr lang="en-US" sz="3232" b="1">
                <a:solidFill>
                  <a:srgbClr val="FFFFFF"/>
                </a:solidFill>
                <a:latin typeface="Raleway Bold"/>
                <a:ea typeface="Raleway Bold"/>
                <a:cs typeface="Raleway Bold"/>
                <a:sym typeface="Raleway Bold"/>
              </a:rPr>
              <a:t>III.  Đặc điểm</a:t>
            </a:r>
          </a:p>
          <a:p>
            <a:pPr algn="l">
              <a:lnSpc>
                <a:spcPts val="4849"/>
              </a:lnSpc>
            </a:pPr>
            <a:endParaRPr lang="en-US" sz="3232" b="1">
              <a:solidFill>
                <a:srgbClr val="FFFFFF"/>
              </a:solidFill>
              <a:latin typeface="Raleway Bold"/>
              <a:ea typeface="Raleway Bold"/>
              <a:cs typeface="Raleway Bold"/>
              <a:sym typeface="Raleway Bold"/>
            </a:endParaRPr>
          </a:p>
          <a:p>
            <a:pPr algn="l">
              <a:lnSpc>
                <a:spcPts val="4849"/>
              </a:lnSpc>
            </a:pPr>
            <a:r>
              <a:rPr lang="en-US" sz="3232" b="1">
                <a:solidFill>
                  <a:srgbClr val="FFFFFF"/>
                </a:solidFill>
                <a:latin typeface="Raleway Bold"/>
                <a:ea typeface="Raleway Bold"/>
                <a:cs typeface="Raleway Bold"/>
                <a:sym typeface="Raleway Bold"/>
              </a:rPr>
              <a:t>IV. Sử dụng</a:t>
            </a:r>
          </a:p>
          <a:p>
            <a:pPr algn="l">
              <a:lnSpc>
                <a:spcPts val="4849"/>
              </a:lnSpc>
            </a:pPr>
            <a:endParaRPr lang="en-US" sz="3232" b="1">
              <a:solidFill>
                <a:srgbClr val="FFFFFF"/>
              </a:solidFill>
              <a:latin typeface="Raleway Bold"/>
              <a:ea typeface="Raleway Bold"/>
              <a:cs typeface="Raleway Bold"/>
              <a:sym typeface="Raleway Bold"/>
            </a:endParaRPr>
          </a:p>
          <a:p>
            <a:pPr algn="l">
              <a:lnSpc>
                <a:spcPts val="4849"/>
              </a:lnSpc>
            </a:pPr>
            <a:endParaRPr lang="en-US" sz="3232" b="1">
              <a:solidFill>
                <a:srgbClr val="FFFFFF"/>
              </a:solidFill>
              <a:latin typeface="Raleway Bold"/>
              <a:ea typeface="Raleway Bold"/>
              <a:cs typeface="Raleway Bold"/>
              <a:sym typeface="Raleway Bo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rgbClr val="041C4D">
                <a:alpha val="100000"/>
              </a:srgbClr>
            </a:gs>
            <a:gs pos="100000">
              <a:srgbClr val="3B616F">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16419691" y="1044745"/>
            <a:ext cx="839609" cy="450336"/>
          </a:xfrm>
          <a:custGeom>
            <a:avLst/>
            <a:gdLst/>
            <a:ahLst/>
            <a:cxnLst/>
            <a:rect l="l" t="t" r="r" b="b"/>
            <a:pathLst>
              <a:path w="839609" h="450336">
                <a:moveTo>
                  <a:pt x="0" y="0"/>
                </a:moveTo>
                <a:lnTo>
                  <a:pt x="839609" y="0"/>
                </a:lnTo>
                <a:lnTo>
                  <a:pt x="839609" y="450336"/>
                </a:lnTo>
                <a:lnTo>
                  <a:pt x="0" y="45033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5580083" y="1044745"/>
            <a:ext cx="839609" cy="450336"/>
          </a:xfrm>
          <a:custGeom>
            <a:avLst/>
            <a:gdLst/>
            <a:ahLst/>
            <a:cxnLst/>
            <a:rect l="l" t="t" r="r" b="b"/>
            <a:pathLst>
              <a:path w="839609" h="450336">
                <a:moveTo>
                  <a:pt x="0" y="0"/>
                </a:moveTo>
                <a:lnTo>
                  <a:pt x="839608" y="0"/>
                </a:lnTo>
                <a:lnTo>
                  <a:pt x="839608" y="450336"/>
                </a:lnTo>
                <a:lnTo>
                  <a:pt x="0" y="45033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TextBox 4"/>
          <p:cNvSpPr txBox="1"/>
          <p:nvPr/>
        </p:nvSpPr>
        <p:spPr>
          <a:xfrm>
            <a:off x="1028700" y="618403"/>
            <a:ext cx="16094600" cy="1283970"/>
          </a:xfrm>
          <a:prstGeom prst="rect">
            <a:avLst/>
          </a:prstGeom>
        </p:spPr>
        <p:txBody>
          <a:bodyPr lIns="0" tIns="0" rIns="0" bIns="0" rtlCol="0" anchor="t">
            <a:spAutoFit/>
          </a:bodyPr>
          <a:lstStyle/>
          <a:p>
            <a:pPr algn="l">
              <a:lnSpc>
                <a:spcPts val="5039"/>
              </a:lnSpc>
            </a:pPr>
            <a:r>
              <a:rPr lang="en-US" sz="3999">
                <a:solidFill>
                  <a:srgbClr val="FFFFFF"/>
                </a:solidFill>
                <a:latin typeface="HK Modular"/>
                <a:ea typeface="HK Modular"/>
                <a:cs typeface="HK Modular"/>
                <a:sym typeface="HK Modular"/>
              </a:rPr>
              <a:t>I. MỞ ĐẦU</a:t>
            </a:r>
          </a:p>
          <a:p>
            <a:pPr algn="l">
              <a:lnSpc>
                <a:spcPts val="5039"/>
              </a:lnSpc>
            </a:pPr>
            <a:endParaRPr lang="en-US" sz="3999">
              <a:solidFill>
                <a:srgbClr val="FFFFFF"/>
              </a:solidFill>
              <a:latin typeface="HK Modular"/>
              <a:ea typeface="HK Modular"/>
              <a:cs typeface="HK Modular"/>
              <a:sym typeface="HK Modular"/>
            </a:endParaRPr>
          </a:p>
        </p:txBody>
      </p:sp>
      <p:sp>
        <p:nvSpPr>
          <p:cNvPr id="5" name="TextBox 5"/>
          <p:cNvSpPr txBox="1"/>
          <p:nvPr/>
        </p:nvSpPr>
        <p:spPr>
          <a:xfrm>
            <a:off x="1465740" y="1667182"/>
            <a:ext cx="15220520" cy="6790270"/>
          </a:xfrm>
          <a:prstGeom prst="rect">
            <a:avLst/>
          </a:prstGeom>
        </p:spPr>
        <p:txBody>
          <a:bodyPr lIns="0" tIns="0" rIns="0" bIns="0" rtlCol="0" anchor="t">
            <a:spAutoFit/>
          </a:bodyPr>
          <a:lstStyle/>
          <a:p>
            <a:pPr algn="l">
              <a:lnSpc>
                <a:spcPts val="4166"/>
              </a:lnSpc>
            </a:pPr>
            <a:r>
              <a:rPr lang="en-US" sz="2777" b="1">
                <a:solidFill>
                  <a:srgbClr val="FFFFFF"/>
                </a:solidFill>
                <a:latin typeface="Raleway Bold"/>
                <a:ea typeface="Raleway Bold"/>
                <a:cs typeface="Raleway Bold"/>
                <a:sym typeface="Raleway Bold"/>
              </a:rPr>
              <a:t>Perl (viết tắt của Practical Extraction and Report Language - is high-level, general-purpose, interpreted, dynamic programming languages) được Larry Wall xây dựng từ năm 1987</a:t>
            </a:r>
          </a:p>
          <a:p>
            <a:pPr algn="l">
              <a:lnSpc>
                <a:spcPts val="4166"/>
              </a:lnSpc>
            </a:pPr>
            <a:endParaRPr lang="en-US" sz="2777" b="1">
              <a:solidFill>
                <a:srgbClr val="FFFFFF"/>
              </a:solidFill>
              <a:latin typeface="Raleway Bold"/>
              <a:ea typeface="Raleway Bold"/>
              <a:cs typeface="Raleway Bold"/>
              <a:sym typeface="Raleway Bold"/>
            </a:endParaRPr>
          </a:p>
          <a:p>
            <a:pPr algn="l">
              <a:lnSpc>
                <a:spcPts val="4166"/>
              </a:lnSpc>
            </a:pPr>
            <a:r>
              <a:rPr lang="en-US" sz="2777" b="1">
                <a:solidFill>
                  <a:srgbClr val="FFFFFF"/>
                </a:solidFill>
                <a:latin typeface="Raleway Bold"/>
                <a:ea typeface="Raleway Bold"/>
                <a:cs typeface="Raleway Bold"/>
                <a:sym typeface="Raleway Bold"/>
              </a:rPr>
              <a:t>Mục đích chính là tạo ra một ngôn ngữ lập trình có khả năng chắt lọc một lượng lớn dữ liệu và cho phép xử lí dữ liệu nhằm thu được kết quả cần tìm.</a:t>
            </a:r>
          </a:p>
          <a:p>
            <a:pPr algn="l">
              <a:lnSpc>
                <a:spcPts val="4166"/>
              </a:lnSpc>
            </a:pPr>
            <a:endParaRPr lang="en-US" sz="2777" b="1">
              <a:solidFill>
                <a:srgbClr val="FFFFFF"/>
              </a:solidFill>
              <a:latin typeface="Raleway Bold"/>
              <a:ea typeface="Raleway Bold"/>
              <a:cs typeface="Raleway Bold"/>
              <a:sym typeface="Raleway Bold"/>
            </a:endParaRPr>
          </a:p>
          <a:p>
            <a:pPr algn="l">
              <a:lnSpc>
                <a:spcPts val="4166"/>
              </a:lnSpc>
            </a:pPr>
            <a:r>
              <a:rPr lang="en-US" sz="2777" b="1" spc="-8">
                <a:solidFill>
                  <a:srgbClr val="FFFFFF"/>
                </a:solidFill>
                <a:latin typeface="Raleway Bold"/>
                <a:ea typeface="Raleway Bold"/>
                <a:cs typeface="Raleway Bold"/>
                <a:sym typeface="Raleway Bold"/>
              </a:rPr>
              <a:t>Perl là ngôn ngữ thông dụng trong lĩnh vực quản trị hệ thống và xử lí các trang Web do có các ưu điểm sau:</a:t>
            </a:r>
          </a:p>
          <a:p>
            <a:pPr marL="599704" lvl="1" indent="-299852" algn="l">
              <a:lnSpc>
                <a:spcPts val="4166"/>
              </a:lnSpc>
              <a:buFont typeface="Arial"/>
              <a:buChar char="•"/>
            </a:pPr>
            <a:r>
              <a:rPr lang="en-US" sz="2777" b="1" spc="-8">
                <a:solidFill>
                  <a:srgbClr val="FFFFFF"/>
                </a:solidFill>
                <a:latin typeface="Raleway Bold"/>
                <a:ea typeface="Raleway Bold"/>
                <a:cs typeface="Raleway Bold"/>
                <a:sym typeface="Raleway Bold"/>
              </a:rPr>
              <a:t>Có các thao tác quản lí tập tin, xử lí thông tin thuận tiện</a:t>
            </a:r>
          </a:p>
          <a:p>
            <a:pPr marL="599704" lvl="1" indent="-299852" algn="l">
              <a:lnSpc>
                <a:spcPts val="4166"/>
              </a:lnSpc>
              <a:buFont typeface="Arial"/>
              <a:buChar char="•"/>
            </a:pPr>
            <a:r>
              <a:rPr lang="en-US" sz="2777" b="1" spc="-8">
                <a:solidFill>
                  <a:srgbClr val="FFFFFF"/>
                </a:solidFill>
                <a:latin typeface="Raleway Bold"/>
                <a:ea typeface="Raleway Bold"/>
                <a:cs typeface="Raleway Bold"/>
                <a:sym typeface="Raleway Bold"/>
              </a:rPr>
              <a:t>Thao tác với chuỗi kí tự rất tốt</a:t>
            </a:r>
          </a:p>
          <a:p>
            <a:pPr marL="599704" lvl="1" indent="-299852" algn="l">
              <a:lnSpc>
                <a:spcPts val="4166"/>
              </a:lnSpc>
              <a:buFont typeface="Arial"/>
              <a:buChar char="•"/>
            </a:pPr>
            <a:r>
              <a:rPr lang="en-US" sz="2777" b="1" spc="-8">
                <a:solidFill>
                  <a:srgbClr val="FFFFFF"/>
                </a:solidFill>
                <a:latin typeface="Raleway Bold"/>
                <a:ea typeface="Raleway Bold"/>
                <a:cs typeface="Raleway Bold"/>
                <a:sym typeface="Raleway Bold"/>
              </a:rPr>
              <a:t>Đã có một thư viện mã lệnh lớn do cộng đồng sử dụng Perl đóng góp (CPAN).</a:t>
            </a:r>
          </a:p>
          <a:p>
            <a:pPr algn="l">
              <a:lnSpc>
                <a:spcPts val="4166"/>
              </a:lnSpc>
            </a:pPr>
            <a:endParaRPr lang="en-US" sz="2777" b="1" spc="-8">
              <a:solidFill>
                <a:srgbClr val="FFFFFF"/>
              </a:solidFill>
              <a:latin typeface="Raleway Bold"/>
              <a:ea typeface="Raleway Bold"/>
              <a:cs typeface="Raleway Bold"/>
              <a:sym typeface="Raleway Bo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rgbClr val="041C4D">
                <a:alpha val="100000"/>
              </a:srgbClr>
            </a:gs>
            <a:gs pos="100000">
              <a:srgbClr val="3B616F">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16419691" y="1084613"/>
            <a:ext cx="839609" cy="450336"/>
          </a:xfrm>
          <a:custGeom>
            <a:avLst/>
            <a:gdLst/>
            <a:ahLst/>
            <a:cxnLst/>
            <a:rect l="l" t="t" r="r" b="b"/>
            <a:pathLst>
              <a:path w="839609" h="450336">
                <a:moveTo>
                  <a:pt x="0" y="0"/>
                </a:moveTo>
                <a:lnTo>
                  <a:pt x="839609" y="0"/>
                </a:lnTo>
                <a:lnTo>
                  <a:pt x="839609" y="450335"/>
                </a:lnTo>
                <a:lnTo>
                  <a:pt x="0" y="45033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5580083" y="1084613"/>
            <a:ext cx="839609" cy="450336"/>
          </a:xfrm>
          <a:custGeom>
            <a:avLst/>
            <a:gdLst/>
            <a:ahLst/>
            <a:cxnLst/>
            <a:rect l="l" t="t" r="r" b="b"/>
            <a:pathLst>
              <a:path w="839609" h="450336">
                <a:moveTo>
                  <a:pt x="0" y="0"/>
                </a:moveTo>
                <a:lnTo>
                  <a:pt x="839608" y="0"/>
                </a:lnTo>
                <a:lnTo>
                  <a:pt x="839608" y="450335"/>
                </a:lnTo>
                <a:lnTo>
                  <a:pt x="0" y="45033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TextBox 4"/>
          <p:cNvSpPr txBox="1"/>
          <p:nvPr/>
        </p:nvSpPr>
        <p:spPr>
          <a:xfrm>
            <a:off x="1028700" y="658270"/>
            <a:ext cx="16094600" cy="1283970"/>
          </a:xfrm>
          <a:prstGeom prst="rect">
            <a:avLst/>
          </a:prstGeom>
        </p:spPr>
        <p:txBody>
          <a:bodyPr lIns="0" tIns="0" rIns="0" bIns="0" rtlCol="0" anchor="t">
            <a:spAutoFit/>
          </a:bodyPr>
          <a:lstStyle/>
          <a:p>
            <a:pPr algn="l">
              <a:lnSpc>
                <a:spcPts val="5039"/>
              </a:lnSpc>
            </a:pPr>
            <a:r>
              <a:rPr lang="en-US" sz="3999">
                <a:solidFill>
                  <a:srgbClr val="FFFFFF"/>
                </a:solidFill>
                <a:latin typeface="HK Modular"/>
                <a:ea typeface="HK Modular"/>
                <a:cs typeface="HK Modular"/>
                <a:sym typeface="HK Modular"/>
              </a:rPr>
              <a:t>II. LỊCH SỬ </a:t>
            </a:r>
          </a:p>
          <a:p>
            <a:pPr algn="l">
              <a:lnSpc>
                <a:spcPts val="5039"/>
              </a:lnSpc>
            </a:pPr>
            <a:endParaRPr lang="en-US" sz="3999">
              <a:solidFill>
                <a:srgbClr val="FFFFFF"/>
              </a:solidFill>
              <a:latin typeface="HK Modular"/>
              <a:ea typeface="HK Modular"/>
              <a:cs typeface="HK Modular"/>
              <a:sym typeface="HK Modular"/>
            </a:endParaRPr>
          </a:p>
        </p:txBody>
      </p:sp>
      <p:sp>
        <p:nvSpPr>
          <p:cNvPr id="5" name="TextBox 5"/>
          <p:cNvSpPr txBox="1"/>
          <p:nvPr/>
        </p:nvSpPr>
        <p:spPr>
          <a:xfrm>
            <a:off x="1028700" y="1837465"/>
            <a:ext cx="16094600" cy="5517367"/>
          </a:xfrm>
          <a:prstGeom prst="rect">
            <a:avLst/>
          </a:prstGeom>
        </p:spPr>
        <p:txBody>
          <a:bodyPr lIns="0" tIns="0" rIns="0" bIns="0" rtlCol="0" anchor="t">
            <a:spAutoFit/>
          </a:bodyPr>
          <a:lstStyle/>
          <a:p>
            <a:pPr marL="634144" lvl="1" indent="-317072" algn="l">
              <a:lnSpc>
                <a:spcPts val="4405"/>
              </a:lnSpc>
              <a:buFont typeface="Arial"/>
              <a:buChar char="•"/>
            </a:pPr>
            <a:r>
              <a:rPr lang="en-US" sz="2937" b="1">
                <a:solidFill>
                  <a:srgbClr val="FFFFFF"/>
                </a:solidFill>
                <a:latin typeface="Raleway Bold"/>
                <a:ea typeface="Raleway Bold"/>
                <a:cs typeface="Raleway Bold"/>
                <a:sym typeface="Raleway Bold"/>
              </a:rPr>
              <a:t>Wall bắt đầu thiết kế Perl vào năm 1987 lúc đang làm lập trình viên cho Unisys và cho ra đời phiên bản 1.0 trên comp.sources.misc vào ngày 18 tháng 12 năm 1987.</a:t>
            </a:r>
          </a:p>
          <a:p>
            <a:pPr algn="l">
              <a:lnSpc>
                <a:spcPts val="4405"/>
              </a:lnSpc>
            </a:pPr>
            <a:endParaRPr lang="en-US" sz="2937" b="1">
              <a:solidFill>
                <a:srgbClr val="FFFFFF"/>
              </a:solidFill>
              <a:latin typeface="Raleway Bold"/>
              <a:ea typeface="Raleway Bold"/>
              <a:cs typeface="Raleway Bold"/>
              <a:sym typeface="Raleway Bold"/>
            </a:endParaRPr>
          </a:p>
          <a:p>
            <a:pPr marL="634144" lvl="1" indent="-317072" algn="l">
              <a:lnSpc>
                <a:spcPts val="4405"/>
              </a:lnSpc>
              <a:buFont typeface="Arial"/>
              <a:buChar char="•"/>
            </a:pPr>
            <a:r>
              <a:rPr lang="en-US" sz="2937" b="1">
                <a:solidFill>
                  <a:srgbClr val="FFFFFF"/>
                </a:solidFill>
                <a:latin typeface="Raleway Bold"/>
                <a:ea typeface="Raleway Bold"/>
                <a:cs typeface="Raleway Bold"/>
                <a:sym typeface="Raleway Bold"/>
              </a:rPr>
              <a:t> Ngôn ngữ được mở rộng một cách nhanh chóng vài năm sau đó. </a:t>
            </a:r>
          </a:p>
          <a:p>
            <a:pPr algn="l">
              <a:lnSpc>
                <a:spcPts val="4405"/>
              </a:lnSpc>
            </a:pPr>
            <a:endParaRPr lang="en-US" sz="2937" b="1">
              <a:solidFill>
                <a:srgbClr val="FFFFFF"/>
              </a:solidFill>
              <a:latin typeface="Raleway Bold"/>
              <a:ea typeface="Raleway Bold"/>
              <a:cs typeface="Raleway Bold"/>
              <a:sym typeface="Raleway Bold"/>
            </a:endParaRPr>
          </a:p>
          <a:p>
            <a:pPr marL="634144" lvl="1" indent="-317072" algn="l">
              <a:lnSpc>
                <a:spcPts val="4405"/>
              </a:lnSpc>
              <a:buFont typeface="Arial"/>
              <a:buChar char="•"/>
            </a:pPr>
            <a:r>
              <a:rPr lang="en-US" sz="2937" b="1">
                <a:solidFill>
                  <a:srgbClr val="FFFFFF"/>
                </a:solidFill>
                <a:latin typeface="Raleway Bold"/>
                <a:ea typeface="Raleway Bold"/>
                <a:cs typeface="Raleway Bold"/>
                <a:sym typeface="Raleway Bold"/>
              </a:rPr>
              <a:t>Phiên bản 2 của Perl, được công bố năm 1988, có tính năng tốt hơn cho biểu thức chính quy. </a:t>
            </a:r>
          </a:p>
          <a:p>
            <a:pPr algn="l">
              <a:lnSpc>
                <a:spcPts val="4405"/>
              </a:lnSpc>
            </a:pPr>
            <a:endParaRPr lang="en-US" sz="2937" b="1">
              <a:solidFill>
                <a:srgbClr val="FFFFFF"/>
              </a:solidFill>
              <a:latin typeface="Raleway Bold"/>
              <a:ea typeface="Raleway Bold"/>
              <a:cs typeface="Raleway Bold"/>
              <a:sym typeface="Raleway Bold"/>
            </a:endParaRPr>
          </a:p>
          <a:p>
            <a:pPr marL="634144" lvl="1" indent="-317072" algn="l">
              <a:lnSpc>
                <a:spcPts val="4405"/>
              </a:lnSpc>
              <a:buFont typeface="Arial"/>
              <a:buChar char="•"/>
            </a:pPr>
            <a:r>
              <a:rPr lang="en-US" sz="2937" b="1">
                <a:solidFill>
                  <a:srgbClr val="FFFFFF"/>
                </a:solidFill>
                <a:latin typeface="Raleway Bold"/>
                <a:ea typeface="Raleway Bold"/>
                <a:cs typeface="Raleway Bold"/>
                <a:sym typeface="Raleway Bold"/>
              </a:rPr>
              <a:t>Phiên bản 3, công bố năm 1989, với hỗ trợ cho các dữ liệu dạng nhị phân.</a:t>
            </a:r>
          </a:p>
          <a:p>
            <a:pPr algn="l">
              <a:lnSpc>
                <a:spcPts val="4405"/>
              </a:lnSpc>
            </a:pPr>
            <a:endParaRPr lang="en-US" sz="2937" b="1">
              <a:solidFill>
                <a:srgbClr val="FFFFFF"/>
              </a:solidFill>
              <a:latin typeface="Raleway Bold"/>
              <a:ea typeface="Raleway Bold"/>
              <a:cs typeface="Raleway Bold"/>
              <a:sym typeface="Raleway Bo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rgbClr val="041C4D">
                <a:alpha val="100000"/>
              </a:srgbClr>
            </a:gs>
            <a:gs pos="100000">
              <a:srgbClr val="3B616F">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16419691" y="1084613"/>
            <a:ext cx="839609" cy="450336"/>
          </a:xfrm>
          <a:custGeom>
            <a:avLst/>
            <a:gdLst/>
            <a:ahLst/>
            <a:cxnLst/>
            <a:rect l="l" t="t" r="r" b="b"/>
            <a:pathLst>
              <a:path w="839609" h="450336">
                <a:moveTo>
                  <a:pt x="0" y="0"/>
                </a:moveTo>
                <a:lnTo>
                  <a:pt x="839609" y="0"/>
                </a:lnTo>
                <a:lnTo>
                  <a:pt x="839609" y="450335"/>
                </a:lnTo>
                <a:lnTo>
                  <a:pt x="0" y="45033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5580083" y="1084613"/>
            <a:ext cx="839609" cy="450336"/>
          </a:xfrm>
          <a:custGeom>
            <a:avLst/>
            <a:gdLst/>
            <a:ahLst/>
            <a:cxnLst/>
            <a:rect l="l" t="t" r="r" b="b"/>
            <a:pathLst>
              <a:path w="839609" h="450336">
                <a:moveTo>
                  <a:pt x="0" y="0"/>
                </a:moveTo>
                <a:lnTo>
                  <a:pt x="839608" y="0"/>
                </a:lnTo>
                <a:lnTo>
                  <a:pt x="839608" y="450335"/>
                </a:lnTo>
                <a:lnTo>
                  <a:pt x="0" y="45033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6824759" y="3783335"/>
            <a:ext cx="4638482" cy="6085689"/>
          </a:xfrm>
          <a:custGeom>
            <a:avLst/>
            <a:gdLst/>
            <a:ahLst/>
            <a:cxnLst/>
            <a:rect l="l" t="t" r="r" b="b"/>
            <a:pathLst>
              <a:path w="4638482" h="6085689">
                <a:moveTo>
                  <a:pt x="0" y="0"/>
                </a:moveTo>
                <a:lnTo>
                  <a:pt x="4638482" y="0"/>
                </a:lnTo>
                <a:lnTo>
                  <a:pt x="4638482" y="6085688"/>
                </a:lnTo>
                <a:lnTo>
                  <a:pt x="0" y="6085688"/>
                </a:lnTo>
                <a:lnTo>
                  <a:pt x="0" y="0"/>
                </a:lnTo>
                <a:close/>
              </a:path>
            </a:pathLst>
          </a:custGeom>
          <a:blipFill>
            <a:blip r:embed="rId4"/>
            <a:stretch>
              <a:fillRect/>
            </a:stretch>
          </a:blipFill>
        </p:spPr>
      </p:sp>
      <p:sp>
        <p:nvSpPr>
          <p:cNvPr id="5" name="TextBox 5"/>
          <p:cNvSpPr txBox="1"/>
          <p:nvPr/>
        </p:nvSpPr>
        <p:spPr>
          <a:xfrm>
            <a:off x="1028700" y="658270"/>
            <a:ext cx="16094600" cy="1283970"/>
          </a:xfrm>
          <a:prstGeom prst="rect">
            <a:avLst/>
          </a:prstGeom>
        </p:spPr>
        <p:txBody>
          <a:bodyPr lIns="0" tIns="0" rIns="0" bIns="0" rtlCol="0" anchor="t">
            <a:spAutoFit/>
          </a:bodyPr>
          <a:lstStyle/>
          <a:p>
            <a:pPr algn="l">
              <a:lnSpc>
                <a:spcPts val="5039"/>
              </a:lnSpc>
            </a:pPr>
            <a:r>
              <a:rPr lang="en-US" sz="3999">
                <a:solidFill>
                  <a:srgbClr val="FFFFFF"/>
                </a:solidFill>
                <a:latin typeface="HK Modular"/>
                <a:ea typeface="HK Modular"/>
                <a:cs typeface="HK Modular"/>
                <a:sym typeface="HK Modular"/>
              </a:rPr>
              <a:t>II. LỊCH SỬ </a:t>
            </a:r>
          </a:p>
          <a:p>
            <a:pPr algn="l">
              <a:lnSpc>
                <a:spcPts val="5039"/>
              </a:lnSpc>
            </a:pPr>
            <a:endParaRPr lang="en-US" sz="3999">
              <a:solidFill>
                <a:srgbClr val="FFFFFF"/>
              </a:solidFill>
              <a:latin typeface="HK Modular"/>
              <a:ea typeface="HK Modular"/>
              <a:cs typeface="HK Modular"/>
              <a:sym typeface="HK Modular"/>
            </a:endParaRPr>
          </a:p>
        </p:txBody>
      </p:sp>
      <p:sp>
        <p:nvSpPr>
          <p:cNvPr id="6" name="TextBox 6"/>
          <p:cNvSpPr txBox="1"/>
          <p:nvPr/>
        </p:nvSpPr>
        <p:spPr>
          <a:xfrm>
            <a:off x="1028700" y="1837465"/>
            <a:ext cx="16094600" cy="1650217"/>
          </a:xfrm>
          <a:prstGeom prst="rect">
            <a:avLst/>
          </a:prstGeom>
        </p:spPr>
        <p:txBody>
          <a:bodyPr lIns="0" tIns="0" rIns="0" bIns="0" rtlCol="0" anchor="t">
            <a:spAutoFit/>
          </a:bodyPr>
          <a:lstStyle/>
          <a:p>
            <a:pPr algn="l">
              <a:lnSpc>
                <a:spcPts val="4405"/>
              </a:lnSpc>
            </a:pPr>
            <a:r>
              <a:rPr lang="en-US" sz="2937" b="1">
                <a:solidFill>
                  <a:srgbClr val="FFFFFF"/>
                </a:solidFill>
                <a:latin typeface="Raleway Bold"/>
                <a:ea typeface="Raleway Bold"/>
                <a:cs typeface="Raleway Bold"/>
                <a:sym typeface="Raleway Bold"/>
              </a:rPr>
              <a:t>Programming Perl, xuất bản bởi O'Reilly Media, đã đưa ra nơi trang bìa bức ảnh một con lạc đà. Từ đó, lạc đà trở thành biểu tượng của ngôn ngữ Perl, cũng như quyển sách đó còn được biết đến dưới cái tên The Camel</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rgbClr val="041C4D">
                <a:alpha val="100000"/>
              </a:srgbClr>
            </a:gs>
            <a:gs pos="100000">
              <a:srgbClr val="3B616F">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16419691" y="1084613"/>
            <a:ext cx="839609" cy="450336"/>
          </a:xfrm>
          <a:custGeom>
            <a:avLst/>
            <a:gdLst/>
            <a:ahLst/>
            <a:cxnLst/>
            <a:rect l="l" t="t" r="r" b="b"/>
            <a:pathLst>
              <a:path w="839609" h="450336">
                <a:moveTo>
                  <a:pt x="0" y="0"/>
                </a:moveTo>
                <a:lnTo>
                  <a:pt x="839609" y="0"/>
                </a:lnTo>
                <a:lnTo>
                  <a:pt x="839609" y="450335"/>
                </a:lnTo>
                <a:lnTo>
                  <a:pt x="0" y="45033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5580083" y="1084613"/>
            <a:ext cx="839609" cy="450336"/>
          </a:xfrm>
          <a:custGeom>
            <a:avLst/>
            <a:gdLst/>
            <a:ahLst/>
            <a:cxnLst/>
            <a:rect l="l" t="t" r="r" b="b"/>
            <a:pathLst>
              <a:path w="839609" h="450336">
                <a:moveTo>
                  <a:pt x="0" y="0"/>
                </a:moveTo>
                <a:lnTo>
                  <a:pt x="839608" y="0"/>
                </a:lnTo>
                <a:lnTo>
                  <a:pt x="839608" y="450335"/>
                </a:lnTo>
                <a:lnTo>
                  <a:pt x="0" y="45033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TextBox 4"/>
          <p:cNvSpPr txBox="1"/>
          <p:nvPr/>
        </p:nvSpPr>
        <p:spPr>
          <a:xfrm>
            <a:off x="1028700" y="1837465"/>
            <a:ext cx="16094600" cy="3860017"/>
          </a:xfrm>
          <a:prstGeom prst="rect">
            <a:avLst/>
          </a:prstGeom>
        </p:spPr>
        <p:txBody>
          <a:bodyPr lIns="0" tIns="0" rIns="0" bIns="0" rtlCol="0" anchor="t">
            <a:spAutoFit/>
          </a:bodyPr>
          <a:lstStyle/>
          <a:p>
            <a:pPr algn="l">
              <a:lnSpc>
                <a:spcPts val="4405"/>
              </a:lnSpc>
            </a:pPr>
            <a:r>
              <a:rPr lang="en-US" sz="2937" b="1">
                <a:solidFill>
                  <a:srgbClr val="FFFFFF"/>
                </a:solidFill>
                <a:latin typeface="Raleway Bold"/>
                <a:ea typeface="Raleway Bold"/>
                <a:cs typeface="Raleway Bold"/>
                <a:sym typeface="Raleway Bold"/>
              </a:rPr>
              <a:t>Perl được tạo ra cho mục đích quản trị hệ thống, thiết kế web, lập trình mạng, phát triển ứng dụng GUI</a:t>
            </a:r>
          </a:p>
          <a:p>
            <a:pPr algn="l">
              <a:lnSpc>
                <a:spcPts val="4405"/>
              </a:lnSpc>
            </a:pPr>
            <a:r>
              <a:rPr lang="en-US" sz="2937" b="1">
                <a:solidFill>
                  <a:srgbClr val="FFFFFF"/>
                </a:solidFill>
                <a:latin typeface="Raleway Bold"/>
                <a:ea typeface="Raleway Bold"/>
                <a:cs typeface="Raleway Bold"/>
                <a:sym typeface="Raleway Bold"/>
              </a:rPr>
              <a:t>Perl cũng được biết đến với việc vận hành OOP (lập trình hướng đối tượng) và hỗ trợ tất cả các hình thức thừa kế, đa hình và đóng gói.</a:t>
            </a:r>
          </a:p>
          <a:p>
            <a:pPr algn="l">
              <a:lnSpc>
                <a:spcPts val="4405"/>
              </a:lnSpc>
            </a:pPr>
            <a:r>
              <a:rPr lang="en-US" sz="2937" b="1">
                <a:solidFill>
                  <a:srgbClr val="FFFFFF"/>
                </a:solidFill>
                <a:latin typeface="Raleway Bold"/>
                <a:ea typeface="Raleway Bold"/>
                <a:cs typeface="Raleway Bold"/>
                <a:sym typeface="Raleway Bold"/>
              </a:rPr>
              <a:t>Perl cũng có thêm các mô-đun cho phép bạn viết / sử dụng / tái sử dụng mã được viết bằng Python, PHP, PDL, TCL, Octave, Java, C, C ++, Basic, Ruby và Lua </a:t>
            </a:r>
          </a:p>
          <a:p>
            <a:pPr algn="l">
              <a:lnSpc>
                <a:spcPts val="4405"/>
              </a:lnSpc>
            </a:pPr>
            <a:endParaRPr lang="en-US" sz="2937" b="1">
              <a:solidFill>
                <a:srgbClr val="FFFFFF"/>
              </a:solidFill>
              <a:latin typeface="Raleway Bold"/>
              <a:ea typeface="Raleway Bold"/>
              <a:cs typeface="Raleway Bold"/>
              <a:sym typeface="Raleway Bold"/>
            </a:endParaRPr>
          </a:p>
        </p:txBody>
      </p:sp>
      <p:sp>
        <p:nvSpPr>
          <p:cNvPr id="5" name="Freeform 5"/>
          <p:cNvSpPr/>
          <p:nvPr/>
        </p:nvSpPr>
        <p:spPr>
          <a:xfrm>
            <a:off x="5380461" y="5527704"/>
            <a:ext cx="7527078" cy="4600926"/>
          </a:xfrm>
          <a:custGeom>
            <a:avLst/>
            <a:gdLst/>
            <a:ahLst/>
            <a:cxnLst/>
            <a:rect l="l" t="t" r="r" b="b"/>
            <a:pathLst>
              <a:path w="7527078" h="4600926">
                <a:moveTo>
                  <a:pt x="0" y="0"/>
                </a:moveTo>
                <a:lnTo>
                  <a:pt x="7527078" y="0"/>
                </a:lnTo>
                <a:lnTo>
                  <a:pt x="7527078" y="4600926"/>
                </a:lnTo>
                <a:lnTo>
                  <a:pt x="0" y="4600926"/>
                </a:lnTo>
                <a:lnTo>
                  <a:pt x="0" y="0"/>
                </a:lnTo>
                <a:close/>
              </a:path>
            </a:pathLst>
          </a:custGeom>
          <a:blipFill>
            <a:blip r:embed="rId4"/>
            <a:stretch>
              <a:fillRect/>
            </a:stretch>
          </a:blipFill>
        </p:spPr>
      </p:sp>
      <p:sp>
        <p:nvSpPr>
          <p:cNvPr id="6" name="TextBox 6"/>
          <p:cNvSpPr txBox="1"/>
          <p:nvPr/>
        </p:nvSpPr>
        <p:spPr>
          <a:xfrm>
            <a:off x="1028700" y="658270"/>
            <a:ext cx="16094600" cy="1283970"/>
          </a:xfrm>
          <a:prstGeom prst="rect">
            <a:avLst/>
          </a:prstGeom>
        </p:spPr>
        <p:txBody>
          <a:bodyPr lIns="0" tIns="0" rIns="0" bIns="0" rtlCol="0" anchor="t">
            <a:spAutoFit/>
          </a:bodyPr>
          <a:lstStyle/>
          <a:p>
            <a:pPr algn="l">
              <a:lnSpc>
                <a:spcPts val="5039"/>
              </a:lnSpc>
            </a:pPr>
            <a:r>
              <a:rPr lang="en-US" sz="3999">
                <a:solidFill>
                  <a:srgbClr val="FFFFFF"/>
                </a:solidFill>
                <a:latin typeface="HK Modular"/>
                <a:ea typeface="HK Modular"/>
                <a:cs typeface="HK Modular"/>
                <a:sym typeface="HK Modular"/>
              </a:rPr>
              <a:t>III. ĐẶC ĐIỂM </a:t>
            </a:r>
          </a:p>
          <a:p>
            <a:pPr algn="l">
              <a:lnSpc>
                <a:spcPts val="5039"/>
              </a:lnSpc>
            </a:pPr>
            <a:endParaRPr lang="en-US" sz="3999">
              <a:solidFill>
                <a:srgbClr val="FFFFFF"/>
              </a:solidFill>
              <a:latin typeface="HK Modular"/>
              <a:ea typeface="HK Modular"/>
              <a:cs typeface="HK Modular"/>
              <a:sym typeface="HK Modul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rgbClr val="041C4D">
                <a:alpha val="100000"/>
              </a:srgbClr>
            </a:gs>
            <a:gs pos="100000">
              <a:srgbClr val="3B616F">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16419691" y="1084613"/>
            <a:ext cx="839609" cy="450336"/>
          </a:xfrm>
          <a:custGeom>
            <a:avLst/>
            <a:gdLst/>
            <a:ahLst/>
            <a:cxnLst/>
            <a:rect l="l" t="t" r="r" b="b"/>
            <a:pathLst>
              <a:path w="839609" h="450336">
                <a:moveTo>
                  <a:pt x="0" y="0"/>
                </a:moveTo>
                <a:lnTo>
                  <a:pt x="839609" y="0"/>
                </a:lnTo>
                <a:lnTo>
                  <a:pt x="839609" y="450335"/>
                </a:lnTo>
                <a:lnTo>
                  <a:pt x="0" y="45033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5580083" y="1084613"/>
            <a:ext cx="839609" cy="450336"/>
          </a:xfrm>
          <a:custGeom>
            <a:avLst/>
            <a:gdLst/>
            <a:ahLst/>
            <a:cxnLst/>
            <a:rect l="l" t="t" r="r" b="b"/>
            <a:pathLst>
              <a:path w="839609" h="450336">
                <a:moveTo>
                  <a:pt x="0" y="0"/>
                </a:moveTo>
                <a:lnTo>
                  <a:pt x="839608" y="0"/>
                </a:lnTo>
                <a:lnTo>
                  <a:pt x="839608" y="450335"/>
                </a:lnTo>
                <a:lnTo>
                  <a:pt x="0" y="45033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TextBox 4"/>
          <p:cNvSpPr txBox="1"/>
          <p:nvPr/>
        </p:nvSpPr>
        <p:spPr>
          <a:xfrm>
            <a:off x="1028700" y="658270"/>
            <a:ext cx="16094600" cy="1283970"/>
          </a:xfrm>
          <a:prstGeom prst="rect">
            <a:avLst/>
          </a:prstGeom>
        </p:spPr>
        <p:txBody>
          <a:bodyPr lIns="0" tIns="0" rIns="0" bIns="0" rtlCol="0" anchor="t">
            <a:spAutoFit/>
          </a:bodyPr>
          <a:lstStyle/>
          <a:p>
            <a:pPr algn="l">
              <a:lnSpc>
                <a:spcPts val="5039"/>
              </a:lnSpc>
            </a:pPr>
            <a:r>
              <a:rPr lang="en-US" sz="3999">
                <a:solidFill>
                  <a:srgbClr val="FFFFFF"/>
                </a:solidFill>
                <a:latin typeface="HK Modular"/>
                <a:ea typeface="HK Modular"/>
                <a:cs typeface="HK Modular"/>
                <a:sym typeface="HK Modular"/>
              </a:rPr>
              <a:t>IV. SỬ DỤNG</a:t>
            </a:r>
          </a:p>
          <a:p>
            <a:pPr algn="l">
              <a:lnSpc>
                <a:spcPts val="5039"/>
              </a:lnSpc>
            </a:pPr>
            <a:endParaRPr lang="en-US" sz="3999">
              <a:solidFill>
                <a:srgbClr val="FFFFFF"/>
              </a:solidFill>
              <a:latin typeface="HK Modular"/>
              <a:ea typeface="HK Modular"/>
              <a:cs typeface="HK Modular"/>
              <a:sym typeface="HK Modular"/>
            </a:endParaRPr>
          </a:p>
        </p:txBody>
      </p:sp>
      <p:sp>
        <p:nvSpPr>
          <p:cNvPr id="5" name="TextBox 5"/>
          <p:cNvSpPr txBox="1"/>
          <p:nvPr/>
        </p:nvSpPr>
        <p:spPr>
          <a:xfrm>
            <a:off x="1028700" y="1837465"/>
            <a:ext cx="16094600" cy="4964917"/>
          </a:xfrm>
          <a:prstGeom prst="rect">
            <a:avLst/>
          </a:prstGeom>
        </p:spPr>
        <p:txBody>
          <a:bodyPr lIns="0" tIns="0" rIns="0" bIns="0" rtlCol="0" anchor="t">
            <a:spAutoFit/>
          </a:bodyPr>
          <a:lstStyle/>
          <a:p>
            <a:pPr algn="l">
              <a:lnSpc>
                <a:spcPts val="4405"/>
              </a:lnSpc>
            </a:pPr>
            <a:r>
              <a:rPr lang="en-US" sz="2937" b="1">
                <a:solidFill>
                  <a:srgbClr val="FFFFFF"/>
                </a:solidFill>
                <a:latin typeface="Raleway Bold"/>
                <a:ea typeface="Raleway Bold"/>
                <a:cs typeface="Raleway Bold"/>
                <a:sym typeface="Raleway Bold"/>
              </a:rPr>
              <a:t>Perl được sử dụng trên các hệ điều hành khác nhau (Windows, Mac, Linux)</a:t>
            </a:r>
          </a:p>
          <a:p>
            <a:pPr algn="l">
              <a:lnSpc>
                <a:spcPts val="4405"/>
              </a:lnSpc>
            </a:pPr>
            <a:endParaRPr lang="en-US" sz="2937" b="1">
              <a:solidFill>
                <a:srgbClr val="FFFFFF"/>
              </a:solidFill>
              <a:latin typeface="Raleway Bold"/>
              <a:ea typeface="Raleway Bold"/>
              <a:cs typeface="Raleway Bold"/>
              <a:sym typeface="Raleway Bold"/>
            </a:endParaRPr>
          </a:p>
          <a:p>
            <a:pPr algn="l">
              <a:lnSpc>
                <a:spcPts val="4405"/>
              </a:lnSpc>
            </a:pPr>
            <a:r>
              <a:rPr lang="en-US" sz="2937" b="1">
                <a:solidFill>
                  <a:srgbClr val="FFFFFF"/>
                </a:solidFill>
                <a:latin typeface="Raleway Bold"/>
                <a:ea typeface="Raleway Bold"/>
                <a:cs typeface="Raleway Bold"/>
                <a:sym typeface="Raleway Bold"/>
              </a:rPr>
              <a:t>Perl rất hữu ích và được sử dụng nhiều trong viết script nên ở Unix hay MacOS perl đã được cài đặt sẵn việc cần chỉ có lẽ là kiểm tra phiên bản và cập nhật</a:t>
            </a:r>
          </a:p>
          <a:p>
            <a:pPr algn="l">
              <a:lnSpc>
                <a:spcPts val="4405"/>
              </a:lnSpc>
            </a:pPr>
            <a:endParaRPr lang="en-US" sz="2937" b="1">
              <a:solidFill>
                <a:srgbClr val="FFFFFF"/>
              </a:solidFill>
              <a:latin typeface="Raleway Bold"/>
              <a:ea typeface="Raleway Bold"/>
              <a:cs typeface="Raleway Bold"/>
              <a:sym typeface="Raleway Bold"/>
            </a:endParaRPr>
          </a:p>
          <a:p>
            <a:pPr algn="l">
              <a:lnSpc>
                <a:spcPts val="4405"/>
              </a:lnSpc>
            </a:pPr>
            <a:r>
              <a:rPr lang="en-US" sz="2937" b="1">
                <a:solidFill>
                  <a:srgbClr val="FFFFFF"/>
                </a:solidFill>
                <a:latin typeface="Raleway Bold"/>
                <a:ea typeface="Raleway Bold"/>
                <a:cs typeface="Raleway Bold"/>
                <a:sym typeface="Raleway Bold"/>
              </a:rPr>
              <a:t>Có rất nhiều Ide perl : text editor, sublime, vim, notepad++, padre, Intellj... </a:t>
            </a:r>
          </a:p>
          <a:p>
            <a:pPr algn="l">
              <a:lnSpc>
                <a:spcPts val="4405"/>
              </a:lnSpc>
            </a:pPr>
            <a:endParaRPr lang="en-US" sz="2937" b="1">
              <a:solidFill>
                <a:srgbClr val="FFFFFF"/>
              </a:solidFill>
              <a:latin typeface="Raleway Bold"/>
              <a:ea typeface="Raleway Bold"/>
              <a:cs typeface="Raleway Bold"/>
              <a:sym typeface="Raleway Bold"/>
            </a:endParaRPr>
          </a:p>
          <a:p>
            <a:pPr algn="l">
              <a:lnSpc>
                <a:spcPts val="4405"/>
              </a:lnSpc>
            </a:pPr>
            <a:r>
              <a:rPr lang="en-US" sz="2937" b="1">
                <a:solidFill>
                  <a:srgbClr val="FFFFFF"/>
                </a:solidFill>
                <a:latin typeface="Raleway Bold"/>
                <a:ea typeface="Raleway Bold"/>
                <a:cs typeface="Raleway Bold"/>
                <a:sym typeface="Raleway Bold"/>
              </a:rPr>
              <a:t>Perl có nhiều module trên CPAN giúp tiết kiệm công sức lập trình, nhưng cần chú ý lựa chọn module phù hợp để đảm bảo hiệu quả</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rgbClr val="041C4D">
                <a:alpha val="100000"/>
              </a:srgbClr>
            </a:gs>
            <a:gs pos="100000">
              <a:srgbClr val="3B616F">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16438741" y="1084613"/>
            <a:ext cx="839609" cy="450336"/>
          </a:xfrm>
          <a:custGeom>
            <a:avLst/>
            <a:gdLst/>
            <a:ahLst/>
            <a:cxnLst/>
            <a:rect l="l" t="t" r="r" b="b"/>
            <a:pathLst>
              <a:path w="839609" h="450336">
                <a:moveTo>
                  <a:pt x="0" y="0"/>
                </a:moveTo>
                <a:lnTo>
                  <a:pt x="839609" y="0"/>
                </a:lnTo>
                <a:lnTo>
                  <a:pt x="839609" y="450335"/>
                </a:lnTo>
                <a:lnTo>
                  <a:pt x="0" y="45033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5599133" y="1084613"/>
            <a:ext cx="839609" cy="450336"/>
          </a:xfrm>
          <a:custGeom>
            <a:avLst/>
            <a:gdLst/>
            <a:ahLst/>
            <a:cxnLst/>
            <a:rect l="l" t="t" r="r" b="b"/>
            <a:pathLst>
              <a:path w="839609" h="450336">
                <a:moveTo>
                  <a:pt x="0" y="0"/>
                </a:moveTo>
                <a:lnTo>
                  <a:pt x="839608" y="0"/>
                </a:lnTo>
                <a:lnTo>
                  <a:pt x="839608" y="450335"/>
                </a:lnTo>
                <a:lnTo>
                  <a:pt x="0" y="45033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3444420" y="1534948"/>
            <a:ext cx="11301259" cy="4068453"/>
          </a:xfrm>
          <a:custGeom>
            <a:avLst/>
            <a:gdLst/>
            <a:ahLst/>
            <a:cxnLst/>
            <a:rect l="l" t="t" r="r" b="b"/>
            <a:pathLst>
              <a:path w="11301259" h="4068453">
                <a:moveTo>
                  <a:pt x="0" y="0"/>
                </a:moveTo>
                <a:lnTo>
                  <a:pt x="11301259" y="0"/>
                </a:lnTo>
                <a:lnTo>
                  <a:pt x="11301259" y="4068453"/>
                </a:lnTo>
                <a:lnTo>
                  <a:pt x="0" y="4068453"/>
                </a:lnTo>
                <a:lnTo>
                  <a:pt x="0" y="0"/>
                </a:lnTo>
                <a:close/>
              </a:path>
            </a:pathLst>
          </a:custGeom>
          <a:blipFill>
            <a:blip r:embed="rId4"/>
            <a:stretch>
              <a:fillRect/>
            </a:stretch>
          </a:blipFill>
        </p:spPr>
      </p:sp>
      <p:sp>
        <p:nvSpPr>
          <p:cNvPr id="5" name="TextBox 5"/>
          <p:cNvSpPr txBox="1"/>
          <p:nvPr/>
        </p:nvSpPr>
        <p:spPr>
          <a:xfrm>
            <a:off x="1047750" y="572545"/>
            <a:ext cx="16094600" cy="2228850"/>
          </a:xfrm>
          <a:prstGeom prst="rect">
            <a:avLst/>
          </a:prstGeom>
        </p:spPr>
        <p:txBody>
          <a:bodyPr lIns="0" tIns="0" rIns="0" bIns="0" rtlCol="0" anchor="t">
            <a:spAutoFit/>
          </a:bodyPr>
          <a:lstStyle/>
          <a:p>
            <a:pPr algn="l">
              <a:lnSpc>
                <a:spcPts val="5999"/>
              </a:lnSpc>
            </a:pPr>
            <a:r>
              <a:rPr lang="en-US" sz="3999">
                <a:solidFill>
                  <a:srgbClr val="FFFFFF"/>
                </a:solidFill>
                <a:latin typeface="HK Modular"/>
                <a:ea typeface="HK Modular"/>
                <a:cs typeface="HK Modular"/>
                <a:sym typeface="HK Modular"/>
              </a:rPr>
              <a:t>V. SO SÁNH GIỮA PYTHON VÀ PERL</a:t>
            </a:r>
          </a:p>
          <a:p>
            <a:pPr algn="l">
              <a:lnSpc>
                <a:spcPts val="5999"/>
              </a:lnSpc>
            </a:pPr>
            <a:endParaRPr lang="en-US" sz="3999">
              <a:solidFill>
                <a:srgbClr val="FFFFFF"/>
              </a:solidFill>
              <a:latin typeface="HK Modular"/>
              <a:ea typeface="HK Modular"/>
              <a:cs typeface="HK Modular"/>
              <a:sym typeface="HK Modular"/>
            </a:endParaRPr>
          </a:p>
          <a:p>
            <a:pPr algn="l">
              <a:lnSpc>
                <a:spcPts val="5999"/>
              </a:lnSpc>
            </a:pPr>
            <a:endParaRPr lang="en-US" sz="3999">
              <a:solidFill>
                <a:srgbClr val="FFFFFF"/>
              </a:solidFill>
              <a:latin typeface="HK Modular"/>
              <a:ea typeface="HK Modular"/>
              <a:cs typeface="HK Modular"/>
              <a:sym typeface="HK Modular"/>
            </a:endParaRPr>
          </a:p>
        </p:txBody>
      </p:sp>
      <p:sp>
        <p:nvSpPr>
          <p:cNvPr id="6" name="TextBox 6"/>
          <p:cNvSpPr txBox="1"/>
          <p:nvPr/>
        </p:nvSpPr>
        <p:spPr>
          <a:xfrm>
            <a:off x="1096700" y="5950733"/>
            <a:ext cx="16094600" cy="3307567"/>
          </a:xfrm>
          <a:prstGeom prst="rect">
            <a:avLst/>
          </a:prstGeom>
        </p:spPr>
        <p:txBody>
          <a:bodyPr lIns="0" tIns="0" rIns="0" bIns="0" rtlCol="0" anchor="t">
            <a:spAutoFit/>
          </a:bodyPr>
          <a:lstStyle/>
          <a:p>
            <a:pPr marL="634144" lvl="1" indent="-317072" algn="l">
              <a:lnSpc>
                <a:spcPts val="4405"/>
              </a:lnSpc>
              <a:buAutoNum type="arabicPeriod"/>
            </a:pPr>
            <a:r>
              <a:rPr lang="en-US" sz="2937">
                <a:solidFill>
                  <a:srgbClr val="FFFFFF"/>
                </a:solidFill>
                <a:latin typeface="Raleway Light"/>
                <a:ea typeface="Raleway Light"/>
                <a:cs typeface="Raleway Light"/>
                <a:sym typeface="Raleway Light"/>
              </a:rPr>
              <a:t>Cú pháp </a:t>
            </a:r>
          </a:p>
          <a:p>
            <a:pPr algn="l">
              <a:lnSpc>
                <a:spcPts val="4405"/>
              </a:lnSpc>
            </a:pPr>
            <a:r>
              <a:rPr lang="en-US" sz="2937">
                <a:solidFill>
                  <a:srgbClr val="FFFFFF"/>
                </a:solidFill>
                <a:latin typeface="Raleway Light"/>
                <a:ea typeface="Raleway Light"/>
                <a:cs typeface="Raleway Light"/>
                <a:sym typeface="Raleway Light"/>
              </a:rPr>
              <a:t>Python có cú pháp đơn giản và dễ đọc, với việc sử dụng khoảng trắng Tab để định rõ khối lệnh. </a:t>
            </a:r>
          </a:p>
          <a:p>
            <a:pPr algn="l">
              <a:lnSpc>
                <a:spcPts val="4405"/>
              </a:lnSpc>
            </a:pPr>
            <a:r>
              <a:rPr lang="en-US" sz="2937">
                <a:solidFill>
                  <a:srgbClr val="FFFFFF"/>
                </a:solidFill>
                <a:latin typeface="Raleway Light"/>
                <a:ea typeface="Raleway Light"/>
                <a:cs typeface="Raleway Light"/>
                <a:sym typeface="Raleway Light"/>
              </a:rPr>
              <a:t>Perl có cú pháp mạnh mẽ cho xử lý văn bản, nhưng có thể khó đọc do sự phức tạp của các biểu thức chính quy. Perl thường sử dụng ký tự đặc biệt như “$”, “@”, và “%” để chỉ định biến kiểu scalar, array, và hash.</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rgbClr val="041C4D">
                <a:alpha val="100000"/>
              </a:srgbClr>
            </a:gs>
            <a:gs pos="100000">
              <a:srgbClr val="3B616F">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rot="60000">
            <a:off x="16438741" y="1084613"/>
            <a:ext cx="839609" cy="450336"/>
          </a:xfrm>
          <a:custGeom>
            <a:avLst/>
            <a:gdLst/>
            <a:ahLst/>
            <a:cxnLst/>
            <a:rect l="l" t="t" r="r" b="b"/>
            <a:pathLst>
              <a:path w="839609" h="450336">
                <a:moveTo>
                  <a:pt x="0" y="0"/>
                </a:moveTo>
                <a:lnTo>
                  <a:pt x="839609" y="0"/>
                </a:lnTo>
                <a:lnTo>
                  <a:pt x="839609" y="450335"/>
                </a:lnTo>
                <a:lnTo>
                  <a:pt x="0" y="45033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5599133" y="1084613"/>
            <a:ext cx="839609" cy="450336"/>
          </a:xfrm>
          <a:custGeom>
            <a:avLst/>
            <a:gdLst/>
            <a:ahLst/>
            <a:cxnLst/>
            <a:rect l="l" t="t" r="r" b="b"/>
            <a:pathLst>
              <a:path w="839609" h="450336">
                <a:moveTo>
                  <a:pt x="0" y="0"/>
                </a:moveTo>
                <a:lnTo>
                  <a:pt x="839608" y="0"/>
                </a:lnTo>
                <a:lnTo>
                  <a:pt x="839608" y="450335"/>
                </a:lnTo>
                <a:lnTo>
                  <a:pt x="0" y="45033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TextBox 4"/>
          <p:cNvSpPr txBox="1"/>
          <p:nvPr/>
        </p:nvSpPr>
        <p:spPr>
          <a:xfrm>
            <a:off x="1047750" y="572545"/>
            <a:ext cx="16094600" cy="2228850"/>
          </a:xfrm>
          <a:prstGeom prst="rect">
            <a:avLst/>
          </a:prstGeom>
        </p:spPr>
        <p:txBody>
          <a:bodyPr lIns="0" tIns="0" rIns="0" bIns="0" rtlCol="0" anchor="t">
            <a:spAutoFit/>
          </a:bodyPr>
          <a:lstStyle/>
          <a:p>
            <a:pPr algn="l">
              <a:lnSpc>
                <a:spcPts val="5999"/>
              </a:lnSpc>
            </a:pPr>
            <a:r>
              <a:rPr lang="en-US" sz="3999">
                <a:solidFill>
                  <a:srgbClr val="FFFFFF"/>
                </a:solidFill>
                <a:latin typeface="HK Modular"/>
                <a:ea typeface="HK Modular"/>
                <a:cs typeface="HK Modular"/>
                <a:sym typeface="HK Modular"/>
              </a:rPr>
              <a:t>V. SO SÁNH GIỮA PYTHON VÀ PERL</a:t>
            </a:r>
          </a:p>
          <a:p>
            <a:pPr algn="l">
              <a:lnSpc>
                <a:spcPts val="5999"/>
              </a:lnSpc>
            </a:pPr>
            <a:endParaRPr lang="en-US" sz="3999">
              <a:solidFill>
                <a:srgbClr val="FFFFFF"/>
              </a:solidFill>
              <a:latin typeface="HK Modular"/>
              <a:ea typeface="HK Modular"/>
              <a:cs typeface="HK Modular"/>
              <a:sym typeface="HK Modular"/>
            </a:endParaRPr>
          </a:p>
          <a:p>
            <a:pPr algn="l">
              <a:lnSpc>
                <a:spcPts val="5999"/>
              </a:lnSpc>
            </a:pPr>
            <a:endParaRPr lang="en-US" sz="3999">
              <a:solidFill>
                <a:srgbClr val="FFFFFF"/>
              </a:solidFill>
              <a:latin typeface="HK Modular"/>
              <a:ea typeface="HK Modular"/>
              <a:cs typeface="HK Modular"/>
              <a:sym typeface="HK Modular"/>
            </a:endParaRPr>
          </a:p>
        </p:txBody>
      </p:sp>
      <p:sp>
        <p:nvSpPr>
          <p:cNvPr id="5" name="TextBox 5"/>
          <p:cNvSpPr txBox="1"/>
          <p:nvPr/>
        </p:nvSpPr>
        <p:spPr>
          <a:xfrm>
            <a:off x="1028700" y="1644108"/>
            <a:ext cx="16094600" cy="8279617"/>
          </a:xfrm>
          <a:prstGeom prst="rect">
            <a:avLst/>
          </a:prstGeom>
        </p:spPr>
        <p:txBody>
          <a:bodyPr lIns="0" tIns="0" rIns="0" bIns="0" rtlCol="0" anchor="t">
            <a:spAutoFit/>
          </a:bodyPr>
          <a:lstStyle/>
          <a:p>
            <a:pPr algn="l">
              <a:lnSpc>
                <a:spcPts val="4405"/>
              </a:lnSpc>
            </a:pPr>
            <a:r>
              <a:rPr lang="en-US" sz="2937">
                <a:solidFill>
                  <a:srgbClr val="FFFFFF"/>
                </a:solidFill>
                <a:latin typeface="Raleway Light"/>
                <a:ea typeface="Raleway Light"/>
                <a:cs typeface="Raleway Light"/>
                <a:sym typeface="Raleway Light"/>
              </a:rPr>
              <a:t>2. Hiệu năng</a:t>
            </a:r>
          </a:p>
          <a:p>
            <a:pPr algn="l">
              <a:lnSpc>
                <a:spcPts val="4405"/>
              </a:lnSpc>
            </a:pPr>
            <a:r>
              <a:rPr lang="en-US" sz="2937">
                <a:solidFill>
                  <a:srgbClr val="FFFFFF"/>
                </a:solidFill>
                <a:latin typeface="Raleway Light"/>
                <a:ea typeface="Raleway Light"/>
                <a:cs typeface="Raleway Light"/>
                <a:sym typeface="Raleway Light"/>
              </a:rPr>
              <a:t>Perl thường có hiệu năng cao hơn Python trong các tác vụ xử lý văn bản và biểu đồ</a:t>
            </a:r>
          </a:p>
          <a:p>
            <a:pPr algn="l">
              <a:lnSpc>
                <a:spcPts val="4405"/>
              </a:lnSpc>
            </a:pPr>
            <a:endParaRPr lang="en-US" sz="2937">
              <a:solidFill>
                <a:srgbClr val="FFFFFF"/>
              </a:solidFill>
              <a:latin typeface="Raleway Light"/>
              <a:ea typeface="Raleway Light"/>
              <a:cs typeface="Raleway Light"/>
              <a:sym typeface="Raleway Light"/>
            </a:endParaRPr>
          </a:p>
          <a:p>
            <a:pPr algn="l">
              <a:lnSpc>
                <a:spcPts val="4405"/>
              </a:lnSpc>
            </a:pPr>
            <a:r>
              <a:rPr lang="en-US" sz="2937">
                <a:solidFill>
                  <a:srgbClr val="FFFFFF"/>
                </a:solidFill>
                <a:latin typeface="Raleway Light"/>
                <a:ea typeface="Raleway Light"/>
                <a:cs typeface="Raleway Light"/>
                <a:sym typeface="Raleway Light"/>
              </a:rPr>
              <a:t>3. Thư viện và Module</a:t>
            </a:r>
          </a:p>
          <a:p>
            <a:pPr algn="l">
              <a:lnSpc>
                <a:spcPts val="4405"/>
              </a:lnSpc>
            </a:pPr>
            <a:r>
              <a:rPr lang="en-US" sz="2937">
                <a:solidFill>
                  <a:srgbClr val="FFFFFF"/>
                </a:solidFill>
                <a:latin typeface="Raleway Light"/>
                <a:ea typeface="Raleway Light"/>
                <a:cs typeface="Raleway Light"/>
                <a:sym typeface="Raleway Light"/>
              </a:rPr>
              <a:t>Python có sẵn nhiều thư viện và module hơn, giúp dễ dàng phát triển các ứng dụng đa dạng.</a:t>
            </a:r>
          </a:p>
          <a:p>
            <a:pPr algn="l">
              <a:lnSpc>
                <a:spcPts val="4405"/>
              </a:lnSpc>
            </a:pPr>
            <a:endParaRPr lang="en-US" sz="2937">
              <a:solidFill>
                <a:srgbClr val="FFFFFF"/>
              </a:solidFill>
              <a:latin typeface="Raleway Light"/>
              <a:ea typeface="Raleway Light"/>
              <a:cs typeface="Raleway Light"/>
              <a:sym typeface="Raleway Light"/>
            </a:endParaRPr>
          </a:p>
          <a:p>
            <a:pPr algn="l">
              <a:lnSpc>
                <a:spcPts val="4405"/>
              </a:lnSpc>
            </a:pPr>
            <a:r>
              <a:rPr lang="en-US" sz="2937">
                <a:solidFill>
                  <a:srgbClr val="FFFFFF"/>
                </a:solidFill>
                <a:latin typeface="Raleway Light"/>
                <a:ea typeface="Raleway Light"/>
                <a:cs typeface="Raleway Light"/>
                <a:sym typeface="Raleway Light"/>
              </a:rPr>
              <a:t>4.Sự đa năng</a:t>
            </a:r>
          </a:p>
          <a:p>
            <a:pPr algn="l">
              <a:lnSpc>
                <a:spcPts val="4405"/>
              </a:lnSpc>
            </a:pPr>
            <a:r>
              <a:rPr lang="en-US" sz="2937">
                <a:solidFill>
                  <a:srgbClr val="FFFFFF"/>
                </a:solidFill>
                <a:latin typeface="Raleway Light"/>
                <a:ea typeface="Raleway Light"/>
                <a:cs typeface="Raleway Light"/>
                <a:sym typeface="Raleway Light"/>
              </a:rPr>
              <a:t>Cả Python và Perl đều đa năng, nhưng có các ưu điểm riêng trong các lĩnh vực cụ thể.</a:t>
            </a:r>
          </a:p>
          <a:p>
            <a:pPr algn="l">
              <a:lnSpc>
                <a:spcPts val="4405"/>
              </a:lnSpc>
            </a:pPr>
            <a:endParaRPr lang="en-US" sz="2937">
              <a:solidFill>
                <a:srgbClr val="FFFFFF"/>
              </a:solidFill>
              <a:latin typeface="Raleway Light"/>
              <a:ea typeface="Raleway Light"/>
              <a:cs typeface="Raleway Light"/>
              <a:sym typeface="Raleway Light"/>
            </a:endParaRPr>
          </a:p>
          <a:p>
            <a:pPr algn="l">
              <a:lnSpc>
                <a:spcPts val="4405"/>
              </a:lnSpc>
            </a:pPr>
            <a:r>
              <a:rPr lang="en-US" sz="2937">
                <a:solidFill>
                  <a:srgbClr val="FFFFFF"/>
                </a:solidFill>
                <a:latin typeface="Raleway Light"/>
                <a:ea typeface="Raleway Light"/>
                <a:cs typeface="Raleway Light"/>
                <a:sym typeface="Raleway Light"/>
              </a:rPr>
              <a:t>5. Quản lý bộ nhớ</a:t>
            </a:r>
          </a:p>
          <a:p>
            <a:pPr algn="l">
              <a:lnSpc>
                <a:spcPts val="4405"/>
              </a:lnSpc>
            </a:pPr>
            <a:r>
              <a:rPr lang="en-US" sz="2937">
                <a:solidFill>
                  <a:srgbClr val="FFFFFF"/>
                </a:solidFill>
                <a:latin typeface="Raleway Light"/>
                <a:ea typeface="Raleway Light"/>
                <a:cs typeface="Raleway Light"/>
                <a:sym typeface="Raleway Light"/>
              </a:rPr>
              <a:t>Python thường an toàn hơn trong việc quản lý bộ nhớ.</a:t>
            </a:r>
          </a:p>
          <a:p>
            <a:pPr algn="l">
              <a:lnSpc>
                <a:spcPts val="4405"/>
              </a:lnSpc>
            </a:pPr>
            <a:endParaRPr lang="en-US" sz="2937">
              <a:solidFill>
                <a:srgbClr val="FFFFFF"/>
              </a:solidFill>
              <a:latin typeface="Raleway Light"/>
              <a:ea typeface="Raleway Light"/>
              <a:cs typeface="Raleway Light"/>
              <a:sym typeface="Raleway Light"/>
            </a:endParaRPr>
          </a:p>
          <a:p>
            <a:pPr algn="l">
              <a:lnSpc>
                <a:spcPts val="4405"/>
              </a:lnSpc>
            </a:pPr>
            <a:r>
              <a:rPr lang="en-US" sz="2937">
                <a:solidFill>
                  <a:srgbClr val="FFFFFF"/>
                </a:solidFill>
                <a:latin typeface="Raleway Light"/>
                <a:ea typeface="Raleway Light"/>
                <a:cs typeface="Raleway Light"/>
                <a:sym typeface="Raleway Light"/>
              </a:rPr>
              <a:t>6. Quản lý thư viện</a:t>
            </a:r>
          </a:p>
          <a:p>
            <a:pPr algn="l">
              <a:lnSpc>
                <a:spcPts val="4405"/>
              </a:lnSpc>
            </a:pPr>
            <a:r>
              <a:rPr lang="en-US" sz="2937">
                <a:solidFill>
                  <a:srgbClr val="FFFFFF"/>
                </a:solidFill>
                <a:latin typeface="Raleway Light"/>
                <a:ea typeface="Raleway Light"/>
                <a:cs typeface="Raleway Light"/>
                <a:sym typeface="Raleway Light"/>
              </a:rPr>
              <a:t>Python có hệ thống quản lý thư viện dễ sử dụng hơn, giúp người phát triển quản lý thư viện và phụ thuộc dễ dàng hơn.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843</Words>
  <Application>Microsoft Macintosh PowerPoint</Application>
  <PresentationFormat>Custom</PresentationFormat>
  <Paragraphs>74</Paragraphs>
  <Slides>11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vt:i4>
      </vt:variant>
    </vt:vector>
  </HeadingPairs>
  <TitlesOfParts>
    <vt:vector size="18" baseType="lpstr">
      <vt:lpstr>Calibri</vt:lpstr>
      <vt:lpstr>Raleway Light</vt:lpstr>
      <vt:lpstr>Gruppo</vt:lpstr>
      <vt:lpstr>HK Modular</vt:lpstr>
      <vt:lpstr>Arial</vt:lpstr>
      <vt:lpstr>Raleway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Green Blue Modern Future Technology Presentation</dc:title>
  <cp:lastModifiedBy>Phúc Trần</cp:lastModifiedBy>
  <cp:revision>1</cp:revision>
  <dcterms:created xsi:type="dcterms:W3CDTF">2006-08-16T00:00:00Z</dcterms:created>
  <dcterms:modified xsi:type="dcterms:W3CDTF">2024-11-25T19:22:46Z</dcterms:modified>
  <dc:identifier>DAGRTb7CfN8</dc:identifier>
</cp:coreProperties>
</file>